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7.xml" ContentType="application/vnd.openxmlformats-officedocument.presentationml.comments+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8.xml" ContentType="application/vnd.openxmlformats-officedocument.presentationml.comments+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9.xml" ContentType="application/vnd.openxmlformats-officedocument.presentationml.comments+xml"/>
  <Override PartName="/ppt/notesSlides/notesSlide22.xml" ContentType="application/vnd.openxmlformats-officedocument.presentationml.notesSlide+xml"/>
  <Override PartName="/ppt/comments/comment10.xml" ContentType="application/vnd.openxmlformats-officedocument.presentationml.comments+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11.xml" ContentType="application/vnd.openxmlformats-officedocument.presentationml.comments+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1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3.xml" ContentType="application/vnd.openxmlformats-officedocument.presentationml.comments+xml"/>
  <Override PartName="/ppt/notesSlides/notesSlide29.xml" ContentType="application/vnd.openxmlformats-officedocument.presentationml.notesSlide+xml"/>
  <Override PartName="/ppt/comments/comment14.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5.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6.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6" r:id="rId2"/>
    <p:sldId id="293" r:id="rId3"/>
    <p:sldId id="257" r:id="rId4"/>
    <p:sldId id="309" r:id="rId5"/>
    <p:sldId id="259" r:id="rId6"/>
    <p:sldId id="260" r:id="rId7"/>
    <p:sldId id="261" r:id="rId8"/>
    <p:sldId id="284" r:id="rId9"/>
    <p:sldId id="283" r:id="rId10"/>
    <p:sldId id="262" r:id="rId11"/>
    <p:sldId id="263" r:id="rId12"/>
    <p:sldId id="265" r:id="rId13"/>
    <p:sldId id="285" r:id="rId14"/>
    <p:sldId id="294" r:id="rId15"/>
    <p:sldId id="295" r:id="rId16"/>
    <p:sldId id="264" r:id="rId17"/>
    <p:sldId id="266" r:id="rId18"/>
    <p:sldId id="307" r:id="rId19"/>
    <p:sldId id="268" r:id="rId20"/>
    <p:sldId id="296" r:id="rId21"/>
    <p:sldId id="286" r:id="rId22"/>
    <p:sldId id="271" r:id="rId23"/>
    <p:sldId id="290" r:id="rId24"/>
    <p:sldId id="291" r:id="rId25"/>
    <p:sldId id="275" r:id="rId26"/>
    <p:sldId id="292" r:id="rId27"/>
    <p:sldId id="308" r:id="rId28"/>
    <p:sldId id="297" r:id="rId29"/>
    <p:sldId id="298" r:id="rId30"/>
    <p:sldId id="299" r:id="rId31"/>
    <p:sldId id="300" r:id="rId32"/>
    <p:sldId id="277" r:id="rId33"/>
    <p:sldId id="279" r:id="rId34"/>
    <p:sldId id="280" r:id="rId35"/>
    <p:sldId id="281" r:id="rId36"/>
    <p:sldId id="302" r:id="rId37"/>
  </p:sldIdLst>
  <p:sldSz cx="12192000" cy="6858000"/>
  <p:notesSz cx="6858000" cy="9144000"/>
  <p:embeddedFontLst>
    <p:embeddedFont>
      <p:font typeface="Algerian" panose="04020705040A02060702" pitchFamily="82"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entury Gothic" panose="020B0502020202020204" pitchFamily="34" charset="0"/>
      <p:regular r:id="rId46"/>
      <p:bold r:id="rId47"/>
      <p:italic r:id="rId48"/>
      <p:boldItalic r:id="rId49"/>
    </p:embeddedFont>
    <p:embeddedFont>
      <p:font typeface="KG Blank Space Sketch" panose="02000000000000000000" pitchFamily="2" charset="0"/>
      <p:regular r:id="rId50"/>
    </p:embeddedFont>
    <p:embeddedFont>
      <p:font typeface="KG Blank Space Solid" panose="02000000000000000000" pitchFamily="2" charset="0"/>
      <p:regular r:id="rId51"/>
    </p:embeddedFont>
    <p:embeddedFont>
      <p:font typeface="KG Second Chances Sketch" panose="02000000000000000000" pitchFamily="2" charset="0"/>
      <p:regular r:id="rId52"/>
    </p:embeddedFont>
    <p:embeddedFont>
      <p:font typeface="KG Second Chances Solid" panose="02000000000000000000" pitchFamily="2" charset="0"/>
      <p:regular r:id="rId53"/>
    </p:embeddedFont>
    <p:embeddedFont>
      <p:font typeface="Segoe Script" panose="030B0504020000000003" pitchFamily="66"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Anthony" initials="TA" lastIdx="17" clrIdx="0">
    <p:extLst>
      <p:ext uri="{19B8F6BF-5375-455C-9EA6-DF929625EA0E}">
        <p15:presenceInfo xmlns:p15="http://schemas.microsoft.com/office/powerpoint/2012/main" userId="S-1-5-21-725345543-1637723038-839522115-1759" providerId="AD"/>
      </p:ext>
    </p:extLst>
  </p:cmAuthor>
  <p:cmAuthor id="2" name="Tom Bailey" initials="TB" lastIdx="9" clrIdx="1">
    <p:extLst>
      <p:ext uri="{19B8F6BF-5375-455C-9EA6-DF929625EA0E}">
        <p15:presenceInfo xmlns:p15="http://schemas.microsoft.com/office/powerpoint/2012/main" userId="S-1-5-21-725345543-1637723038-839522115-1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5300"/>
    <a:srgbClr val="C87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A869C-E572-496D-BE6C-28F89771B1C4}" v="1" dt="2022-12-07T04:29:18.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2243" autoAdjust="0"/>
  </p:normalViewPr>
  <p:slideViewPr>
    <p:cSldViewPr snapToGrid="0">
      <p:cViewPr varScale="1">
        <p:scale>
          <a:sx n="77" d="100"/>
          <a:sy n="77" d="100"/>
        </p:scale>
        <p:origin x="21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ler Anthony" userId="412d544ca0ba2dbd" providerId="LiveId" clId="{313A869C-E572-496D-BE6C-28F89771B1C4}"/>
    <pc:docChg chg="modSld">
      <pc:chgData name="Tyler Anthony" userId="412d544ca0ba2dbd" providerId="LiveId" clId="{313A869C-E572-496D-BE6C-28F89771B1C4}" dt="2022-12-07T04:29:18.778" v="3"/>
      <pc:docMkLst>
        <pc:docMk/>
      </pc:docMkLst>
      <pc:sldChg chg="modSp mod">
        <pc:chgData name="Tyler Anthony" userId="412d544ca0ba2dbd" providerId="LiveId" clId="{313A869C-E572-496D-BE6C-28F89771B1C4}" dt="2022-12-07T04:20:05.133" v="2" actId="2711"/>
        <pc:sldMkLst>
          <pc:docMk/>
          <pc:sldMk cId="3624764313" sldId="256"/>
        </pc:sldMkLst>
        <pc:spChg chg="mod">
          <ac:chgData name="Tyler Anthony" userId="412d544ca0ba2dbd" providerId="LiveId" clId="{313A869C-E572-496D-BE6C-28F89771B1C4}" dt="2022-12-07T04:20:05.133" v="2" actId="2711"/>
          <ac:spMkLst>
            <pc:docMk/>
            <pc:sldMk cId="3624764313" sldId="256"/>
            <ac:spMk id="2" creationId="{00000000-0000-0000-0000-000000000000}"/>
          </ac:spMkLst>
        </pc:spChg>
      </pc:sldChg>
      <pc:sldChg chg="modCm">
        <pc:chgData name="Tyler Anthony" userId="412d544ca0ba2dbd" providerId="LiveId" clId="{313A869C-E572-496D-BE6C-28F89771B1C4}" dt="2022-12-07T04:29:18.778" v="3"/>
        <pc:sldMkLst>
          <pc:docMk/>
          <pc:sldMk cId="931356391" sldId="29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latin typeface="KG Second Chances Solid" panose="02000000000000000000" pitchFamily="2" charset="0"/>
              </a:rPr>
              <a:t>How</a:t>
            </a:r>
            <a:r>
              <a:rPr lang="en-US" baseline="0" dirty="0">
                <a:latin typeface="KG Second Chances Solid" panose="02000000000000000000" pitchFamily="2" charset="0"/>
              </a:rPr>
              <a:t> interest based Problem solving works                                             </a:t>
            </a:r>
            <a:endParaRPr lang="en-US" dirty="0">
              <a:latin typeface="KG Second Chances Solid" panose="02000000000000000000" pitchFamily="2" charset="0"/>
            </a:endParaRPr>
          </a:p>
        </c:rich>
      </c:tx>
      <c:layout>
        <c:manualLayout>
          <c:xMode val="edge"/>
          <c:yMode val="edge"/>
          <c:x val="0.18831250772768204"/>
          <c:y val="1.1710795001611388E-2"/>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Sheet1!$B$2:$B$5</c:f>
              <c:numCache>
                <c:formatCode>General</c:formatCode>
                <c:ptCount val="4"/>
                <c:pt idx="0">
                  <c:v>2</c:v>
                </c:pt>
                <c:pt idx="1">
                  <c:v>4</c:v>
                </c:pt>
                <c:pt idx="2">
                  <c:v>8</c:v>
                </c:pt>
                <c:pt idx="3">
                  <c:v>10</c:v>
                </c:pt>
              </c:numCache>
            </c:numRef>
          </c:val>
          <c:extLst>
            <c:ext xmlns:c16="http://schemas.microsoft.com/office/drawing/2014/chart" uri="{C3380CC4-5D6E-409C-BE32-E72D297353CC}">
              <c16:uniqueId val="{00000000-25AE-4C10-B29D-0EEAB43CABEB}"/>
            </c:ext>
          </c:extLst>
        </c:ser>
        <c:ser>
          <c:idx val="1"/>
          <c:order val="1"/>
          <c:tx>
            <c:strRef>
              <c:f>Sheet1!$C$1</c:f>
              <c:strCache>
                <c:ptCount val="1"/>
                <c:pt idx="0">
                  <c:v>Column1</c:v>
                </c:pt>
              </c:strCache>
            </c:strRef>
          </c:tx>
          <c:spPr>
            <a:pattFill prst="ltDnDiag">
              <a:fgClr>
                <a:schemeClr val="accent2"/>
              </a:fgClr>
              <a:bgClr>
                <a:schemeClr val="accent2">
                  <a:lumMod val="20000"/>
                  <a:lumOff val="80000"/>
                </a:schemeClr>
              </a:bgClr>
            </a:pattFill>
            <a:ln>
              <a:solidFill>
                <a:schemeClr val="accent2"/>
              </a:solidFill>
            </a:ln>
            <a:effectLst/>
            <a:sp3d>
              <a:contourClr>
                <a:schemeClr val="accent2"/>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Sheet1!$C$2:$C$5</c:f>
              <c:numCache>
                <c:formatCode>General</c:formatCode>
                <c:ptCount val="4"/>
                <c:pt idx="0">
                  <c:v>8</c:v>
                </c:pt>
                <c:pt idx="1">
                  <c:v>4</c:v>
                </c:pt>
                <c:pt idx="2">
                  <c:v>2</c:v>
                </c:pt>
                <c:pt idx="3">
                  <c:v>0</c:v>
                </c:pt>
              </c:numCache>
            </c:numRef>
          </c:val>
          <c:extLst>
            <c:ext xmlns:c16="http://schemas.microsoft.com/office/drawing/2014/chart" uri="{C3380CC4-5D6E-409C-BE32-E72D297353CC}">
              <c16:uniqueId val="{00000001-25AE-4C10-B29D-0EEAB43CABEB}"/>
            </c:ext>
          </c:extLst>
        </c:ser>
        <c:ser>
          <c:idx val="2"/>
          <c:order val="2"/>
          <c:tx>
            <c:strRef>
              <c:f>Sheet1!$D$1</c:f>
              <c:strCache>
                <c:ptCount val="1"/>
                <c:pt idx="0">
                  <c:v>Column2</c:v>
                </c:pt>
              </c:strCache>
            </c:strRef>
          </c:tx>
          <c:spPr>
            <a:pattFill prst="ltDnDiag">
              <a:fgClr>
                <a:schemeClr val="accent3"/>
              </a:fgClr>
              <a:bgClr>
                <a:schemeClr val="accent3">
                  <a:lumMod val="20000"/>
                  <a:lumOff val="80000"/>
                </a:schemeClr>
              </a:bgClr>
            </a:pattFill>
            <a:ln>
              <a:solidFill>
                <a:schemeClr val="accent3"/>
              </a:solidFill>
            </a:ln>
            <a:effectLst/>
            <a:sp3d>
              <a:contourClr>
                <a:schemeClr val="accent3"/>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25AE-4C10-B29D-0EEAB43CABEB}"/>
            </c:ext>
          </c:extLst>
        </c:ser>
        <c:dLbls>
          <c:showLegendKey val="0"/>
          <c:showVal val="0"/>
          <c:showCatName val="0"/>
          <c:showSerName val="0"/>
          <c:showPercent val="0"/>
          <c:showBubbleSize val="0"/>
        </c:dLbls>
        <c:gapWidth val="150"/>
        <c:shape val="box"/>
        <c:axId val="340543240"/>
        <c:axId val="559921928"/>
        <c:axId val="0"/>
      </c:bar3DChart>
      <c:catAx>
        <c:axId val="3405432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KG Second Chances Solid" panose="02000000000000000000" pitchFamily="2" charset="0"/>
                <a:ea typeface="+mn-ea"/>
                <a:cs typeface="+mn-cs"/>
              </a:defRPr>
            </a:pPr>
            <a:endParaRPr lang="en-US"/>
          </a:p>
        </c:txPr>
        <c:crossAx val="559921928"/>
        <c:crosses val="autoZero"/>
        <c:auto val="1"/>
        <c:lblAlgn val="ctr"/>
        <c:lblOffset val="100"/>
        <c:noMultiLvlLbl val="0"/>
      </c:catAx>
      <c:valAx>
        <c:axId val="559921928"/>
        <c:scaling>
          <c:orientation val="minMax"/>
        </c:scaling>
        <c:delete val="1"/>
        <c:axPos val="l"/>
        <c:majorGridlines>
          <c:spPr>
            <a:ln>
              <a:solidFill>
                <a:schemeClr val="tx1">
                  <a:lumMod val="15000"/>
                  <a:lumOff val="85000"/>
                </a:schemeClr>
              </a:solidFill>
            </a:ln>
            <a:effectLst/>
          </c:spPr>
        </c:majorGridlines>
        <c:numFmt formatCode="0%" sourceLinked="1"/>
        <c:majorTickMark val="none"/>
        <c:minorTickMark val="none"/>
        <c:tickLblPos val="nextTo"/>
        <c:crossAx val="3405432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latin typeface="KG Second Chances Solid" panose="02000000000000000000" pitchFamily="2" charset="0"/>
              </a:rPr>
              <a:t>How</a:t>
            </a:r>
            <a:r>
              <a:rPr lang="en-US" baseline="0" dirty="0">
                <a:latin typeface="KG Second Chances Solid" panose="02000000000000000000" pitchFamily="2" charset="0"/>
              </a:rPr>
              <a:t> interest based bargaining works</a:t>
            </a:r>
            <a:endParaRPr lang="en-US" dirty="0">
              <a:latin typeface="KG Second Chances Solid" panose="02000000000000000000" pitchFamily="2" charset="0"/>
            </a:endParaRP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Sheet1!$B$2:$B$5</c:f>
              <c:numCache>
                <c:formatCode>General</c:formatCode>
                <c:ptCount val="4"/>
                <c:pt idx="0">
                  <c:v>2</c:v>
                </c:pt>
                <c:pt idx="1">
                  <c:v>4</c:v>
                </c:pt>
                <c:pt idx="2">
                  <c:v>8</c:v>
                </c:pt>
                <c:pt idx="3">
                  <c:v>10</c:v>
                </c:pt>
              </c:numCache>
            </c:numRef>
          </c:val>
          <c:extLst>
            <c:ext xmlns:c16="http://schemas.microsoft.com/office/drawing/2014/chart" uri="{C3380CC4-5D6E-409C-BE32-E72D297353CC}">
              <c16:uniqueId val="{00000000-25AE-4C10-B29D-0EEAB43CABEB}"/>
            </c:ext>
          </c:extLst>
        </c:ser>
        <c:ser>
          <c:idx val="1"/>
          <c:order val="1"/>
          <c:tx>
            <c:strRef>
              <c:f>Sheet1!$C$1</c:f>
              <c:strCache>
                <c:ptCount val="1"/>
                <c:pt idx="0">
                  <c:v>Column1</c:v>
                </c:pt>
              </c:strCache>
            </c:strRef>
          </c:tx>
          <c:spPr>
            <a:pattFill prst="ltDnDiag">
              <a:fgClr>
                <a:schemeClr val="accent2"/>
              </a:fgClr>
              <a:bgClr>
                <a:schemeClr val="accent2">
                  <a:lumMod val="20000"/>
                  <a:lumOff val="80000"/>
                </a:schemeClr>
              </a:bgClr>
            </a:pattFill>
            <a:ln>
              <a:solidFill>
                <a:schemeClr val="accent2"/>
              </a:solidFill>
            </a:ln>
            <a:effectLst/>
            <a:sp3d>
              <a:contourClr>
                <a:schemeClr val="accent2"/>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Sheet1!$C$2:$C$5</c:f>
              <c:numCache>
                <c:formatCode>General</c:formatCode>
                <c:ptCount val="4"/>
                <c:pt idx="0">
                  <c:v>8</c:v>
                </c:pt>
                <c:pt idx="1">
                  <c:v>4</c:v>
                </c:pt>
                <c:pt idx="2">
                  <c:v>2</c:v>
                </c:pt>
                <c:pt idx="3">
                  <c:v>0</c:v>
                </c:pt>
              </c:numCache>
            </c:numRef>
          </c:val>
          <c:extLst>
            <c:ext xmlns:c16="http://schemas.microsoft.com/office/drawing/2014/chart" uri="{C3380CC4-5D6E-409C-BE32-E72D297353CC}">
              <c16:uniqueId val="{00000001-25AE-4C10-B29D-0EEAB43CABEB}"/>
            </c:ext>
          </c:extLst>
        </c:ser>
        <c:ser>
          <c:idx val="2"/>
          <c:order val="2"/>
          <c:tx>
            <c:strRef>
              <c:f>Sheet1!$D$1</c:f>
              <c:strCache>
                <c:ptCount val="1"/>
                <c:pt idx="0">
                  <c:v>Column2</c:v>
                </c:pt>
              </c:strCache>
            </c:strRef>
          </c:tx>
          <c:spPr>
            <a:pattFill prst="ltDnDiag">
              <a:fgClr>
                <a:schemeClr val="accent3"/>
              </a:fgClr>
              <a:bgClr>
                <a:schemeClr val="accent3">
                  <a:lumMod val="20000"/>
                  <a:lumOff val="80000"/>
                </a:schemeClr>
              </a:bgClr>
            </a:pattFill>
            <a:ln>
              <a:solidFill>
                <a:schemeClr val="accent3"/>
              </a:solidFill>
            </a:ln>
            <a:effectLst/>
            <a:sp3d>
              <a:contourClr>
                <a:schemeClr val="accent3"/>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25AE-4C10-B29D-0EEAB43CABEB}"/>
            </c:ext>
          </c:extLst>
        </c:ser>
        <c:dLbls>
          <c:showLegendKey val="0"/>
          <c:showVal val="0"/>
          <c:showCatName val="0"/>
          <c:showSerName val="0"/>
          <c:showPercent val="0"/>
          <c:showBubbleSize val="0"/>
        </c:dLbls>
        <c:gapWidth val="150"/>
        <c:shape val="box"/>
        <c:axId val="340543240"/>
        <c:axId val="559921928"/>
        <c:axId val="0"/>
      </c:bar3DChart>
      <c:catAx>
        <c:axId val="3405432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KG Second Chances Solid" panose="02000000000000000000" pitchFamily="2" charset="0"/>
                <a:ea typeface="+mn-ea"/>
                <a:cs typeface="+mn-cs"/>
              </a:defRPr>
            </a:pPr>
            <a:endParaRPr lang="en-US"/>
          </a:p>
        </c:txPr>
        <c:crossAx val="559921928"/>
        <c:crosses val="autoZero"/>
        <c:auto val="1"/>
        <c:lblAlgn val="ctr"/>
        <c:lblOffset val="100"/>
        <c:noMultiLvlLbl val="0"/>
      </c:catAx>
      <c:valAx>
        <c:axId val="559921928"/>
        <c:scaling>
          <c:orientation val="minMax"/>
        </c:scaling>
        <c:delete val="1"/>
        <c:axPos val="l"/>
        <c:majorGridlines>
          <c:spPr>
            <a:ln>
              <a:solidFill>
                <a:schemeClr val="tx1">
                  <a:lumMod val="15000"/>
                  <a:lumOff val="85000"/>
                </a:schemeClr>
              </a:solidFill>
            </a:ln>
            <a:effectLst/>
          </c:spPr>
        </c:majorGridlines>
        <c:numFmt formatCode="0%" sourceLinked="1"/>
        <c:majorTickMark val="none"/>
        <c:minorTickMark val="none"/>
        <c:tickLblPos val="nextTo"/>
        <c:crossAx val="3405432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latin typeface="KG Second Chances Solid" panose="02000000000000000000" pitchFamily="2" charset="0"/>
              </a:rPr>
              <a:t>How</a:t>
            </a:r>
            <a:r>
              <a:rPr lang="en-US" baseline="0" dirty="0">
                <a:latin typeface="KG Second Chances Solid" panose="02000000000000000000" pitchFamily="2" charset="0"/>
              </a:rPr>
              <a:t> interest based bargaining works</a:t>
            </a:r>
            <a:endParaRPr lang="en-US" dirty="0">
              <a:latin typeface="KG Second Chances Solid" panose="02000000000000000000" pitchFamily="2" charset="0"/>
            </a:endParaRP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Sheet1!$B$2:$B$5</c:f>
              <c:numCache>
                <c:formatCode>General</c:formatCode>
                <c:ptCount val="4"/>
                <c:pt idx="0">
                  <c:v>2</c:v>
                </c:pt>
                <c:pt idx="1">
                  <c:v>4</c:v>
                </c:pt>
                <c:pt idx="2">
                  <c:v>8</c:v>
                </c:pt>
                <c:pt idx="3">
                  <c:v>10</c:v>
                </c:pt>
              </c:numCache>
            </c:numRef>
          </c:val>
          <c:extLst>
            <c:ext xmlns:c16="http://schemas.microsoft.com/office/drawing/2014/chart" uri="{C3380CC4-5D6E-409C-BE32-E72D297353CC}">
              <c16:uniqueId val="{00000000-25AE-4C10-B29D-0EEAB43CABEB}"/>
            </c:ext>
          </c:extLst>
        </c:ser>
        <c:ser>
          <c:idx val="1"/>
          <c:order val="1"/>
          <c:tx>
            <c:strRef>
              <c:f>Sheet1!$C$1</c:f>
              <c:strCache>
                <c:ptCount val="1"/>
                <c:pt idx="0">
                  <c:v>Column1</c:v>
                </c:pt>
              </c:strCache>
            </c:strRef>
          </c:tx>
          <c:spPr>
            <a:pattFill prst="ltDnDiag">
              <a:fgClr>
                <a:schemeClr val="accent2"/>
              </a:fgClr>
              <a:bgClr>
                <a:schemeClr val="accent2">
                  <a:lumMod val="20000"/>
                  <a:lumOff val="80000"/>
                </a:schemeClr>
              </a:bgClr>
            </a:pattFill>
            <a:ln>
              <a:solidFill>
                <a:schemeClr val="accent2"/>
              </a:solidFill>
            </a:ln>
            <a:effectLst/>
            <a:sp3d>
              <a:contourClr>
                <a:schemeClr val="accent2"/>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Sheet1!$C$2:$C$5</c:f>
              <c:numCache>
                <c:formatCode>General</c:formatCode>
                <c:ptCount val="4"/>
                <c:pt idx="0">
                  <c:v>8</c:v>
                </c:pt>
                <c:pt idx="1">
                  <c:v>4</c:v>
                </c:pt>
                <c:pt idx="2">
                  <c:v>2</c:v>
                </c:pt>
                <c:pt idx="3">
                  <c:v>0</c:v>
                </c:pt>
              </c:numCache>
            </c:numRef>
          </c:val>
          <c:extLst>
            <c:ext xmlns:c16="http://schemas.microsoft.com/office/drawing/2014/chart" uri="{C3380CC4-5D6E-409C-BE32-E72D297353CC}">
              <c16:uniqueId val="{00000001-25AE-4C10-B29D-0EEAB43CABEB}"/>
            </c:ext>
          </c:extLst>
        </c:ser>
        <c:ser>
          <c:idx val="2"/>
          <c:order val="2"/>
          <c:tx>
            <c:strRef>
              <c:f>Sheet1!$D$1</c:f>
              <c:strCache>
                <c:ptCount val="1"/>
                <c:pt idx="0">
                  <c:v>Column2</c:v>
                </c:pt>
              </c:strCache>
            </c:strRef>
          </c:tx>
          <c:spPr>
            <a:pattFill prst="ltDnDiag">
              <a:fgClr>
                <a:schemeClr val="accent3"/>
              </a:fgClr>
              <a:bgClr>
                <a:schemeClr val="accent3">
                  <a:lumMod val="20000"/>
                  <a:lumOff val="80000"/>
                </a:schemeClr>
              </a:bgClr>
            </a:pattFill>
            <a:ln>
              <a:solidFill>
                <a:schemeClr val="accent3"/>
              </a:solidFill>
            </a:ln>
            <a:effectLst/>
            <a:sp3d>
              <a:contourClr>
                <a:schemeClr val="accent3"/>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25AE-4C10-B29D-0EEAB43CABEB}"/>
            </c:ext>
          </c:extLst>
        </c:ser>
        <c:dLbls>
          <c:showLegendKey val="0"/>
          <c:showVal val="0"/>
          <c:showCatName val="0"/>
          <c:showSerName val="0"/>
          <c:showPercent val="0"/>
          <c:showBubbleSize val="0"/>
        </c:dLbls>
        <c:gapWidth val="150"/>
        <c:shape val="box"/>
        <c:axId val="340543240"/>
        <c:axId val="559921928"/>
        <c:axId val="0"/>
      </c:bar3DChart>
      <c:catAx>
        <c:axId val="3405432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KG Second Chances Solid" panose="02000000000000000000" pitchFamily="2" charset="0"/>
                <a:ea typeface="+mn-ea"/>
                <a:cs typeface="+mn-cs"/>
              </a:defRPr>
            </a:pPr>
            <a:endParaRPr lang="en-US"/>
          </a:p>
        </c:txPr>
        <c:crossAx val="559921928"/>
        <c:crosses val="autoZero"/>
        <c:auto val="1"/>
        <c:lblAlgn val="ctr"/>
        <c:lblOffset val="100"/>
        <c:noMultiLvlLbl val="0"/>
      </c:catAx>
      <c:valAx>
        <c:axId val="559921928"/>
        <c:scaling>
          <c:orientation val="minMax"/>
        </c:scaling>
        <c:delete val="1"/>
        <c:axPos val="l"/>
        <c:majorGridlines>
          <c:spPr>
            <a:ln>
              <a:solidFill>
                <a:schemeClr val="tx1">
                  <a:lumMod val="15000"/>
                  <a:lumOff val="85000"/>
                </a:schemeClr>
              </a:solidFill>
            </a:ln>
            <a:effectLst/>
          </c:spPr>
        </c:majorGridlines>
        <c:numFmt formatCode="0%" sourceLinked="1"/>
        <c:majorTickMark val="none"/>
        <c:minorTickMark val="none"/>
        <c:tickLblPos val="nextTo"/>
        <c:crossAx val="3405432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latin typeface="KG Second Chances Solid" panose="02000000000000000000" pitchFamily="2" charset="0"/>
              </a:rPr>
              <a:t>How</a:t>
            </a:r>
            <a:r>
              <a:rPr lang="en-US" baseline="0" dirty="0">
                <a:latin typeface="KG Second Chances Solid" panose="02000000000000000000" pitchFamily="2" charset="0"/>
              </a:rPr>
              <a:t> interest based bargaining works</a:t>
            </a:r>
            <a:endParaRPr lang="en-US" dirty="0">
              <a:latin typeface="KG Second Chances Solid" panose="02000000000000000000" pitchFamily="2" charset="0"/>
            </a:endParaRP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Sheet1!$B$2:$B$5</c:f>
              <c:numCache>
                <c:formatCode>General</c:formatCode>
                <c:ptCount val="4"/>
                <c:pt idx="0">
                  <c:v>2</c:v>
                </c:pt>
                <c:pt idx="1">
                  <c:v>4</c:v>
                </c:pt>
                <c:pt idx="2">
                  <c:v>8</c:v>
                </c:pt>
                <c:pt idx="3">
                  <c:v>10</c:v>
                </c:pt>
              </c:numCache>
            </c:numRef>
          </c:val>
          <c:extLst>
            <c:ext xmlns:c16="http://schemas.microsoft.com/office/drawing/2014/chart" uri="{C3380CC4-5D6E-409C-BE32-E72D297353CC}">
              <c16:uniqueId val="{00000000-25AE-4C10-B29D-0EEAB43CABEB}"/>
            </c:ext>
          </c:extLst>
        </c:ser>
        <c:ser>
          <c:idx val="1"/>
          <c:order val="1"/>
          <c:tx>
            <c:strRef>
              <c:f>Sheet1!$C$1</c:f>
              <c:strCache>
                <c:ptCount val="1"/>
                <c:pt idx="0">
                  <c:v>Column1</c:v>
                </c:pt>
              </c:strCache>
            </c:strRef>
          </c:tx>
          <c:spPr>
            <a:pattFill prst="ltDnDiag">
              <a:fgClr>
                <a:schemeClr val="accent2"/>
              </a:fgClr>
              <a:bgClr>
                <a:schemeClr val="accent2">
                  <a:lumMod val="20000"/>
                  <a:lumOff val="80000"/>
                </a:schemeClr>
              </a:bgClr>
            </a:pattFill>
            <a:ln>
              <a:solidFill>
                <a:schemeClr val="accent2"/>
              </a:solidFill>
            </a:ln>
            <a:effectLst/>
            <a:sp3d>
              <a:contourClr>
                <a:schemeClr val="accent2"/>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Sheet1!$C$2:$C$5</c:f>
              <c:numCache>
                <c:formatCode>General</c:formatCode>
                <c:ptCount val="4"/>
                <c:pt idx="0">
                  <c:v>8</c:v>
                </c:pt>
                <c:pt idx="1">
                  <c:v>4</c:v>
                </c:pt>
                <c:pt idx="2">
                  <c:v>2</c:v>
                </c:pt>
                <c:pt idx="3">
                  <c:v>0</c:v>
                </c:pt>
              </c:numCache>
            </c:numRef>
          </c:val>
          <c:extLst>
            <c:ext xmlns:c16="http://schemas.microsoft.com/office/drawing/2014/chart" uri="{C3380CC4-5D6E-409C-BE32-E72D297353CC}">
              <c16:uniqueId val="{00000001-25AE-4C10-B29D-0EEAB43CABEB}"/>
            </c:ext>
          </c:extLst>
        </c:ser>
        <c:ser>
          <c:idx val="2"/>
          <c:order val="2"/>
          <c:tx>
            <c:strRef>
              <c:f>Sheet1!$D$1</c:f>
              <c:strCache>
                <c:ptCount val="1"/>
                <c:pt idx="0">
                  <c:v>Column2</c:v>
                </c:pt>
              </c:strCache>
            </c:strRef>
          </c:tx>
          <c:spPr>
            <a:pattFill prst="ltDnDiag">
              <a:fgClr>
                <a:schemeClr val="accent3"/>
              </a:fgClr>
              <a:bgClr>
                <a:schemeClr val="accent3">
                  <a:lumMod val="20000"/>
                  <a:lumOff val="80000"/>
                </a:schemeClr>
              </a:bgClr>
            </a:pattFill>
            <a:ln>
              <a:solidFill>
                <a:schemeClr val="accent3"/>
              </a:solidFill>
            </a:ln>
            <a:effectLst/>
            <a:sp3d>
              <a:contourClr>
                <a:schemeClr val="accent3"/>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25AE-4C10-B29D-0EEAB43CABEB}"/>
            </c:ext>
          </c:extLst>
        </c:ser>
        <c:dLbls>
          <c:showLegendKey val="0"/>
          <c:showVal val="0"/>
          <c:showCatName val="0"/>
          <c:showSerName val="0"/>
          <c:showPercent val="0"/>
          <c:showBubbleSize val="0"/>
        </c:dLbls>
        <c:gapWidth val="150"/>
        <c:shape val="box"/>
        <c:axId val="340543240"/>
        <c:axId val="559921928"/>
        <c:axId val="0"/>
      </c:bar3DChart>
      <c:catAx>
        <c:axId val="3405432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KG Second Chances Solid" panose="02000000000000000000" pitchFamily="2" charset="0"/>
                <a:ea typeface="+mn-ea"/>
                <a:cs typeface="+mn-cs"/>
              </a:defRPr>
            </a:pPr>
            <a:endParaRPr lang="en-US"/>
          </a:p>
        </c:txPr>
        <c:crossAx val="559921928"/>
        <c:crosses val="autoZero"/>
        <c:auto val="1"/>
        <c:lblAlgn val="ctr"/>
        <c:lblOffset val="100"/>
        <c:noMultiLvlLbl val="0"/>
      </c:catAx>
      <c:valAx>
        <c:axId val="559921928"/>
        <c:scaling>
          <c:orientation val="minMax"/>
        </c:scaling>
        <c:delete val="1"/>
        <c:axPos val="l"/>
        <c:majorGridlines>
          <c:spPr>
            <a:ln>
              <a:solidFill>
                <a:schemeClr val="tx1">
                  <a:lumMod val="15000"/>
                  <a:lumOff val="85000"/>
                </a:schemeClr>
              </a:solidFill>
            </a:ln>
            <a:effectLst/>
          </c:spPr>
        </c:majorGridlines>
        <c:numFmt formatCode="0%" sourceLinked="1"/>
        <c:majorTickMark val="none"/>
        <c:minorTickMark val="none"/>
        <c:tickLblPos val="nextTo"/>
        <c:crossAx val="3405432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latin typeface="KG Second Chances Solid" panose="02000000000000000000" pitchFamily="2" charset="0"/>
              </a:rPr>
              <a:t>How</a:t>
            </a:r>
            <a:r>
              <a:rPr lang="en-US" baseline="0" dirty="0">
                <a:latin typeface="KG Second Chances Solid" panose="02000000000000000000" pitchFamily="2" charset="0"/>
              </a:rPr>
              <a:t> interest based bargaining works</a:t>
            </a:r>
            <a:endParaRPr lang="en-US" dirty="0">
              <a:latin typeface="KG Second Chances Solid" panose="02000000000000000000" pitchFamily="2" charset="0"/>
            </a:endParaRP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Sheet1!$B$2:$B$5</c:f>
              <c:numCache>
                <c:formatCode>General</c:formatCode>
                <c:ptCount val="4"/>
                <c:pt idx="0">
                  <c:v>2</c:v>
                </c:pt>
                <c:pt idx="1">
                  <c:v>4</c:v>
                </c:pt>
                <c:pt idx="2">
                  <c:v>8</c:v>
                </c:pt>
                <c:pt idx="3">
                  <c:v>10</c:v>
                </c:pt>
              </c:numCache>
            </c:numRef>
          </c:val>
          <c:extLst>
            <c:ext xmlns:c16="http://schemas.microsoft.com/office/drawing/2014/chart" uri="{C3380CC4-5D6E-409C-BE32-E72D297353CC}">
              <c16:uniqueId val="{00000000-25AE-4C10-B29D-0EEAB43CABEB}"/>
            </c:ext>
          </c:extLst>
        </c:ser>
        <c:ser>
          <c:idx val="1"/>
          <c:order val="1"/>
          <c:tx>
            <c:strRef>
              <c:f>Sheet1!$C$1</c:f>
              <c:strCache>
                <c:ptCount val="1"/>
                <c:pt idx="0">
                  <c:v>Column1</c:v>
                </c:pt>
              </c:strCache>
            </c:strRef>
          </c:tx>
          <c:spPr>
            <a:pattFill prst="ltDnDiag">
              <a:fgClr>
                <a:schemeClr val="accent2"/>
              </a:fgClr>
              <a:bgClr>
                <a:schemeClr val="accent2">
                  <a:lumMod val="20000"/>
                  <a:lumOff val="80000"/>
                </a:schemeClr>
              </a:bgClr>
            </a:pattFill>
            <a:ln>
              <a:solidFill>
                <a:schemeClr val="accent2"/>
              </a:solidFill>
            </a:ln>
            <a:effectLst/>
            <a:sp3d>
              <a:contourClr>
                <a:schemeClr val="accent2"/>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Sheet1!$C$2:$C$5</c:f>
              <c:numCache>
                <c:formatCode>General</c:formatCode>
                <c:ptCount val="4"/>
                <c:pt idx="0">
                  <c:v>8</c:v>
                </c:pt>
                <c:pt idx="1">
                  <c:v>4</c:v>
                </c:pt>
                <c:pt idx="2">
                  <c:v>2</c:v>
                </c:pt>
                <c:pt idx="3">
                  <c:v>0</c:v>
                </c:pt>
              </c:numCache>
            </c:numRef>
          </c:val>
          <c:extLst>
            <c:ext xmlns:c16="http://schemas.microsoft.com/office/drawing/2014/chart" uri="{C3380CC4-5D6E-409C-BE32-E72D297353CC}">
              <c16:uniqueId val="{00000001-25AE-4C10-B29D-0EEAB43CABEB}"/>
            </c:ext>
          </c:extLst>
        </c:ser>
        <c:ser>
          <c:idx val="2"/>
          <c:order val="2"/>
          <c:tx>
            <c:strRef>
              <c:f>Sheet1!$D$1</c:f>
              <c:strCache>
                <c:ptCount val="1"/>
                <c:pt idx="0">
                  <c:v>Column2</c:v>
                </c:pt>
              </c:strCache>
            </c:strRef>
          </c:tx>
          <c:spPr>
            <a:pattFill prst="ltDnDiag">
              <a:fgClr>
                <a:schemeClr val="accent3"/>
              </a:fgClr>
              <a:bgClr>
                <a:schemeClr val="accent3">
                  <a:lumMod val="20000"/>
                  <a:lumOff val="80000"/>
                </a:schemeClr>
              </a:bgClr>
            </a:pattFill>
            <a:ln>
              <a:solidFill>
                <a:schemeClr val="accent3"/>
              </a:solidFill>
            </a:ln>
            <a:effectLst/>
            <a:sp3d>
              <a:contourClr>
                <a:schemeClr val="accent3"/>
              </a:contourClr>
            </a:sp3d>
          </c:spPr>
          <c:invertIfNegative val="0"/>
          <c:cat>
            <c:strRef>
              <c:f>Sheet1!$A$2:$A$5</c:f>
              <c:strCache>
                <c:ptCount val="4"/>
                <c:pt idx="0">
                  <c:v>1. Define the Issue</c:v>
                </c:pt>
                <c:pt idx="1">
                  <c:v>2. Determine Interests</c:v>
                </c:pt>
                <c:pt idx="2">
                  <c:v>3. Develop Options</c:v>
                </c:pt>
                <c:pt idx="3">
                  <c:v>4. Select Solutions</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25AE-4C10-B29D-0EEAB43CABEB}"/>
            </c:ext>
          </c:extLst>
        </c:ser>
        <c:dLbls>
          <c:showLegendKey val="0"/>
          <c:showVal val="0"/>
          <c:showCatName val="0"/>
          <c:showSerName val="0"/>
          <c:showPercent val="0"/>
          <c:showBubbleSize val="0"/>
        </c:dLbls>
        <c:gapWidth val="150"/>
        <c:shape val="box"/>
        <c:axId val="340543240"/>
        <c:axId val="559921928"/>
        <c:axId val="0"/>
      </c:bar3DChart>
      <c:catAx>
        <c:axId val="3405432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KG Second Chances Solid" panose="02000000000000000000" pitchFamily="2" charset="0"/>
                <a:ea typeface="+mn-ea"/>
                <a:cs typeface="+mn-cs"/>
              </a:defRPr>
            </a:pPr>
            <a:endParaRPr lang="en-US"/>
          </a:p>
        </c:txPr>
        <c:crossAx val="559921928"/>
        <c:crosses val="autoZero"/>
        <c:auto val="1"/>
        <c:lblAlgn val="ctr"/>
        <c:lblOffset val="100"/>
        <c:noMultiLvlLbl val="0"/>
      </c:catAx>
      <c:valAx>
        <c:axId val="559921928"/>
        <c:scaling>
          <c:orientation val="minMax"/>
        </c:scaling>
        <c:delete val="1"/>
        <c:axPos val="l"/>
        <c:majorGridlines>
          <c:spPr>
            <a:ln>
              <a:solidFill>
                <a:schemeClr val="tx1">
                  <a:lumMod val="15000"/>
                  <a:lumOff val="85000"/>
                </a:schemeClr>
              </a:solidFill>
            </a:ln>
            <a:effectLst/>
          </c:spPr>
        </c:majorGridlines>
        <c:numFmt formatCode="0%" sourceLinked="1"/>
        <c:majorTickMark val="none"/>
        <c:minorTickMark val="none"/>
        <c:tickLblPos val="nextTo"/>
        <c:crossAx val="3405432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2-07T13:56:10.381" idx="4">
    <p:pos x="10" y="10"/>
    <p:text>Find a way to add:
1) Find someone you do not know
2) Learn their name, job title, work unit or area
3) Ask them to share with you EITHER one thing they are excited about OR one thing they have a question about with respect to the Labor Management Committees
4) Be prepared to introduce your partner to the rest of the group (take notes if necessary)</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02-07T14:33:00.016" idx="10">
    <p:pos x="10" y="10"/>
    <p:text>The child one is not as strong... maybe make it between the parent and child - coudl be "Dad, I need a new car!"</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8-02-07T14:34:27.575" idx="11">
    <p:pos x="10" y="10"/>
    <p:text>Correct Title</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8-02-07T14:34:31.435" idx="12">
    <p:pos x="10" y="10"/>
    <p:text>Correct Title</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8-02-07T14:35:47.702" idx="13">
    <p:pos x="10" y="10"/>
    <p:text>Images here!</p:text>
    <p:extLst>
      <p:ext uri="{C676402C-5697-4E1C-873F-D02D1690AC5C}">
        <p15:threadingInfo xmlns:p15="http://schemas.microsoft.com/office/powerpoint/2012/main" timeZoneBias="4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8-02-07T14:35:56.015" idx="14">
    <p:pos x="10" y="10"/>
    <p:text>Images here!</p:text>
    <p:extLst>
      <p:ext uri="{C676402C-5697-4E1C-873F-D02D1690AC5C}">
        <p15:threadingInfo xmlns:p15="http://schemas.microsoft.com/office/powerpoint/2012/main" timeZoneBias="4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8-02-07T14:36:03.609" idx="15">
    <p:pos x="10" y="10"/>
    <p:text>Images here!</p:text>
    <p:extLst>
      <p:ext uri="{C676402C-5697-4E1C-873F-D02D1690AC5C}">
        <p15:threadingInfo xmlns:p15="http://schemas.microsoft.com/office/powerpoint/2012/main" timeZoneBias="4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8-02-07T14:36:31.263" idx="16">
    <p:pos x="10" y="10"/>
    <p:text>Need slides here to take people through the process of consensus building activity</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2-07T13:55:56.726" idx="3">
    <p:pos x="10" y="10"/>
    <p:text>Add Just Culture</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2-07T14:39:25.156" idx="17">
    <p:pos x="10" y="10"/>
    <p:text>This need images and what materials we will be going through. *see binder</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2-07T13:54:52.662" idx="2">
    <p:pos x="10" y="10"/>
    <p:text>Change this image to a person with a megaphone and/or a crowd</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2-07T14:28:19.485" idx="5">
    <p:pos x="10" y="10"/>
    <p:text>Need better personal context to transsition to this slide</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2-07T14:28:42.654" idx="6">
    <p:pos x="10" y="10"/>
    <p:text>Need transition to the next portion if no break ( problem solving)</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2-07T14:30:45.625" idx="7">
    <p:pos x="5994" y="125"/>
    <p:text>Change these to Interest Based Problem Solving and fix chart title to expand - wont work for some reason</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02-07T14:32:49.455" idx="9">
    <p:pos x="10" y="10"/>
    <p:text>Correct Title</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02-07T14:32:26.333" idx="8">
    <p:pos x="10" y="10"/>
    <p:text>Correct Title</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C21814-A1B8-443A-BD8B-05D9FC4B4FE7}"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6747F-B7F2-43F1-80E0-1B8DE9FE8520}" type="slidenum">
              <a:rPr lang="en-US" smtClean="0"/>
              <a:t>‹#›</a:t>
            </a:fld>
            <a:endParaRPr lang="en-US"/>
          </a:p>
        </p:txBody>
      </p:sp>
    </p:spTree>
    <p:extLst>
      <p:ext uri="{BB962C8B-B14F-4D97-AF65-F5344CB8AC3E}">
        <p14:creationId xmlns:p14="http://schemas.microsoft.com/office/powerpoint/2010/main" val="180067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Welcome everyone. Introduce all key players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 through training agenda, highlighting important</a:t>
            </a:r>
            <a:r>
              <a:rPr lang="en-US" sz="1200" kern="1200" baseline="0" dirty="0">
                <a:solidFill>
                  <a:schemeClr val="tx1"/>
                </a:solidFill>
                <a:effectLst/>
                <a:latin typeface="+mn-lt"/>
                <a:ea typeface="+mn-ea"/>
                <a:cs typeface="+mn-cs"/>
              </a:rPr>
              <a:t> items (goal, objectives, key times)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Transition to ice-breaker</a:t>
            </a:r>
            <a:r>
              <a:rPr lang="en-US" sz="1200" kern="1200" baseline="0" dirty="0">
                <a:solidFill>
                  <a:schemeClr val="tx1"/>
                </a:solidFill>
                <a:effectLst/>
                <a:latin typeface="+mn-lt"/>
                <a:ea typeface="+mn-ea"/>
                <a:cs typeface="+mn-cs"/>
              </a:rPr>
              <a:t> activity</a:t>
            </a:r>
            <a:endParaRPr lang="en-US"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a:t>
            </a:fld>
            <a:endParaRPr lang="en-US"/>
          </a:p>
        </p:txBody>
      </p:sp>
    </p:spTree>
    <p:extLst>
      <p:ext uri="{BB962C8B-B14F-4D97-AF65-F5344CB8AC3E}">
        <p14:creationId xmlns:p14="http://schemas.microsoft.com/office/powerpoint/2010/main" val="123690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most important tools for the committee is the monthly meeting. Why is this meeting so important? What value does it bring to the committee? Let’s talk about how our monthly meetings should unfold in order to ensure the best possible outcomes.</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First, ground rules. What is the purpose of ground rules? What kind of ground rules do we want to institute for this group moving forward?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[GUIDE DISCUSSION OF WHAT GROUND RULES SHOULD GOVERN</a:t>
            </a:r>
            <a:r>
              <a:rPr lang="en-US" sz="1200" kern="1200" baseline="0" dirty="0">
                <a:solidFill>
                  <a:schemeClr val="tx1"/>
                </a:solidFill>
                <a:effectLst/>
                <a:latin typeface="+mn-lt"/>
                <a:ea typeface="+mn-ea"/>
                <a:cs typeface="+mn-cs"/>
              </a:rPr>
              <a:t> THE GROUP, USING GROUND RULES HANDOUT]</a:t>
            </a:r>
          </a:p>
          <a:p>
            <a:pPr marL="0" indent="0">
              <a:buFont typeface="Arial" panose="020B0604020202020204" pitchFamily="34" charset="0"/>
              <a:buNone/>
            </a:pP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[List Ground Rules on CHART PAPER that can hang in the room for the rest of the workshop.]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Sample GROUND RULES:  </a:t>
            </a:r>
          </a:p>
          <a:p>
            <a:r>
              <a:rPr lang="en-US" sz="1200" kern="1200" dirty="0">
                <a:solidFill>
                  <a:schemeClr val="tx1"/>
                </a:solidFill>
                <a:effectLst/>
                <a:latin typeface="+mn-lt"/>
                <a:ea typeface="+mn-ea"/>
                <a:cs typeface="+mn-cs"/>
              </a:rPr>
              <a:t>1. Make sure everyone is able to contribute: more talkative people - show a little restraint; quieter people - your contributions are very welcome.</a:t>
            </a:r>
          </a:p>
          <a:p>
            <a:r>
              <a:rPr lang="en-US" sz="1200" kern="1200" dirty="0">
                <a:solidFill>
                  <a:schemeClr val="tx1"/>
                </a:solidFill>
                <a:effectLst/>
                <a:latin typeface="+mn-lt"/>
                <a:ea typeface="+mn-ea"/>
                <a:cs typeface="+mn-cs"/>
              </a:rPr>
              <a:t>2. Only one person speaks at a time: put up your hand if you want to speak and wait for your turn.</a:t>
            </a:r>
          </a:p>
          <a:p>
            <a:r>
              <a:rPr lang="en-US" sz="1200" kern="1200" dirty="0">
                <a:solidFill>
                  <a:schemeClr val="tx1"/>
                </a:solidFill>
                <a:effectLst/>
                <a:latin typeface="+mn-lt"/>
                <a:ea typeface="+mn-ea"/>
                <a:cs typeface="+mn-cs"/>
              </a:rPr>
              <a:t>3. Respect each other’s opinions even and especially if you don’t agree with them.</a:t>
            </a:r>
          </a:p>
          <a:p>
            <a:r>
              <a:rPr lang="it-IT" sz="1200" kern="1200" dirty="0">
                <a:solidFill>
                  <a:schemeClr val="tx1"/>
                </a:solidFill>
                <a:effectLst/>
                <a:latin typeface="+mn-lt"/>
                <a:ea typeface="+mn-ea"/>
                <a:cs typeface="+mn-cs"/>
              </a:rPr>
              <a:t>4. Participate!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Confidentiality – some things shouldn’t be repeated outside of this meeting.</a:t>
            </a:r>
          </a:p>
          <a:p>
            <a:r>
              <a:rPr lang="en-US" sz="1200" kern="1200" dirty="0">
                <a:solidFill>
                  <a:schemeClr val="tx1"/>
                </a:solidFill>
                <a:effectLst/>
                <a:latin typeface="+mn-lt"/>
                <a:ea typeface="+mn-ea"/>
                <a:cs typeface="+mn-cs"/>
              </a:rPr>
              <a:t>6. Be conscious of time – help stick to it, or negotiate for more.</a:t>
            </a:r>
          </a:p>
          <a:p>
            <a:r>
              <a:rPr lang="en-US" sz="1200" kern="1200" dirty="0">
                <a:solidFill>
                  <a:schemeClr val="tx1"/>
                </a:solidFill>
                <a:effectLst/>
                <a:latin typeface="+mn-lt"/>
                <a:ea typeface="+mn-ea"/>
                <a:cs typeface="+mn-cs"/>
              </a:rPr>
              <a:t>7. Mobile phones off to minimize disruptions.</a:t>
            </a:r>
          </a:p>
          <a:p>
            <a:r>
              <a:rPr lang="en-US" sz="1200" kern="1200" dirty="0">
                <a:solidFill>
                  <a:schemeClr val="tx1"/>
                </a:solidFill>
                <a:effectLst/>
                <a:latin typeface="+mn-lt"/>
                <a:ea typeface="+mn-ea"/>
                <a:cs typeface="+mn-cs"/>
              </a:rPr>
              <a:t>8. Regular breaks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r>
              <a:rPr lang="en-US" sz="1200" kern="1200" baseline="0" dirty="0">
                <a:solidFill>
                  <a:schemeClr val="tx1"/>
                </a:solidFill>
                <a:effectLst/>
                <a:latin typeface="+mn-lt"/>
                <a:ea typeface="+mn-ea"/>
                <a:cs typeface="+mn-cs"/>
              </a:rPr>
              <a:t> We would also recommend creating a roster of every member of your committee, along with their role, if applicable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[INTRODUCE THE </a:t>
            </a:r>
            <a:r>
              <a:rPr lang="en-US" sz="1200" b="1" kern="1200" baseline="0" dirty="0">
                <a:solidFill>
                  <a:schemeClr val="tx1"/>
                </a:solidFill>
                <a:effectLst/>
                <a:latin typeface="+mn-lt"/>
                <a:ea typeface="+mn-ea"/>
                <a:cs typeface="+mn-cs"/>
              </a:rPr>
              <a:t>LMC TEAM MEMBER CONTACT LIST</a:t>
            </a:r>
            <a:r>
              <a:rPr lang="en-US" sz="1200" b="0" kern="1200" baseline="0" dirty="0">
                <a:solidFill>
                  <a:schemeClr val="tx1"/>
                </a:solidFill>
                <a:effectLst/>
                <a:latin typeface="+mn-lt"/>
                <a:ea typeface="+mn-ea"/>
                <a:cs typeface="+mn-cs"/>
              </a:rPr>
              <a:t> document. (section one, “OUR LMC”]</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BRIEFLY DISCUSS WHY THIS IS NECESSARY.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List of LMC members available for all. Why?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Who should keep the list? Where should it be put? (on the website)</a:t>
            </a:r>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___</a:t>
            </a:r>
          </a:p>
          <a:p>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Now let’s talk about the components of a meeting - the preparation, the meeting itself, and the follow-up. For this, we suggest that the LMC co-chairs complete the</a:t>
            </a:r>
            <a:r>
              <a:rPr lang="en-US" sz="1200" kern="1200" baseline="0" dirty="0">
                <a:solidFill>
                  <a:schemeClr val="tx1"/>
                </a:solidFill>
                <a:effectLst/>
                <a:latin typeface="+mn-lt"/>
                <a:ea typeface="+mn-ea"/>
                <a:cs typeface="+mn-cs"/>
              </a:rPr>
              <a:t> LMC MEETING CHECKLIST</a:t>
            </a:r>
            <a:r>
              <a:rPr lang="en-US" sz="1200" kern="1200" dirty="0">
                <a:solidFill>
                  <a:schemeClr val="tx1"/>
                </a:solidFill>
                <a:effectLst/>
                <a:latin typeface="+mn-lt"/>
                <a:ea typeface="+mn-ea"/>
                <a:cs typeface="+mn-cs"/>
              </a:rPr>
              <a:t> for every meeting. </a:t>
            </a:r>
          </a:p>
          <a:p>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[INTRODUCE THE </a:t>
            </a:r>
            <a:r>
              <a:rPr lang="en-US" sz="1200" b="1" kern="1200" baseline="0" dirty="0">
                <a:solidFill>
                  <a:schemeClr val="tx1"/>
                </a:solidFill>
                <a:effectLst/>
                <a:latin typeface="+mn-lt"/>
                <a:ea typeface="+mn-ea"/>
                <a:cs typeface="+mn-cs"/>
              </a:rPr>
              <a:t>LMC MEETING CHECKLIST </a:t>
            </a:r>
            <a:r>
              <a:rPr lang="en-US" sz="1200" b="0" kern="1200" baseline="0" dirty="0">
                <a:solidFill>
                  <a:schemeClr val="tx1"/>
                </a:solidFill>
                <a:effectLst/>
                <a:latin typeface="+mn-lt"/>
                <a:ea typeface="+mn-ea"/>
                <a:cs typeface="+mn-cs"/>
              </a:rPr>
              <a:t>document. (section two, “OUR MEETINGS”]</a:t>
            </a:r>
          </a:p>
          <a:p>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Discuss using the checklist to prepare for meetings each month</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This checklist should be used by co-Chairs to make sure they are covering all of their bases</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[INTRODUCE THE </a:t>
            </a:r>
            <a:r>
              <a:rPr lang="en-US" sz="1200" b="1" kern="1200" baseline="0" dirty="0">
                <a:solidFill>
                  <a:schemeClr val="tx1"/>
                </a:solidFill>
                <a:effectLst/>
                <a:latin typeface="+mn-lt"/>
                <a:ea typeface="+mn-ea"/>
                <a:cs typeface="+mn-cs"/>
              </a:rPr>
              <a:t>LMC AGENDA TEMPLATE </a:t>
            </a:r>
            <a:r>
              <a:rPr lang="en-US" sz="1200" b="0" kern="1200" baseline="0" dirty="0">
                <a:solidFill>
                  <a:schemeClr val="tx1"/>
                </a:solidFill>
                <a:effectLst/>
                <a:latin typeface="+mn-lt"/>
                <a:ea typeface="+mn-ea"/>
                <a:cs typeface="+mn-cs"/>
              </a:rPr>
              <a:t>document. (section two, “OUR MEETINGS”]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All meetings should have an agenda that both labor and management have helped create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The agenda should be distributed to all committee members a least seven days before the meeting. Why?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[INTRODUCE THE </a:t>
            </a:r>
            <a:r>
              <a:rPr lang="en-US" sz="1200" b="1" kern="1200" baseline="0" dirty="0">
                <a:solidFill>
                  <a:schemeClr val="tx1"/>
                </a:solidFill>
                <a:effectLst/>
                <a:latin typeface="+mn-lt"/>
                <a:ea typeface="+mn-ea"/>
                <a:cs typeface="+mn-cs"/>
              </a:rPr>
              <a:t>LMC MINUTES TEMPLATE </a:t>
            </a:r>
            <a:r>
              <a:rPr lang="en-US" sz="1200" b="0" kern="1200" baseline="0" dirty="0">
                <a:solidFill>
                  <a:schemeClr val="tx1"/>
                </a:solidFill>
                <a:effectLst/>
                <a:latin typeface="+mn-lt"/>
                <a:ea typeface="+mn-ea"/>
                <a:cs typeface="+mn-cs"/>
              </a:rPr>
              <a:t>document. (section two, “OUR MEETINGS”]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This document (or something like it) is used by the recorder to document the official minutes of every LMC meeting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The minutes should be sent out to all members no later that one week after the meeting occurred. Why?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[INTRODUCE THE </a:t>
            </a:r>
            <a:r>
              <a:rPr lang="en-US" sz="1200" b="1" kern="1200" baseline="0" dirty="0">
                <a:solidFill>
                  <a:schemeClr val="tx1"/>
                </a:solidFill>
                <a:effectLst/>
                <a:latin typeface="+mn-lt"/>
                <a:ea typeface="+mn-ea"/>
                <a:cs typeface="+mn-cs"/>
              </a:rPr>
              <a:t>CHARTING </a:t>
            </a:r>
            <a:r>
              <a:rPr lang="en-US" sz="1200" b="0" kern="1200" baseline="0" dirty="0">
                <a:solidFill>
                  <a:schemeClr val="tx1"/>
                </a:solidFill>
                <a:effectLst/>
                <a:latin typeface="+mn-lt"/>
                <a:ea typeface="+mn-ea"/>
                <a:cs typeface="+mn-cs"/>
              </a:rPr>
              <a:t>handout. (section two, “OUR MEETINGS”]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Charting (like we are doing during this training today) assures that everyone is on the same page with the most important aspects of the committee’s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Charting might seem like a lot of work. Is it worth it? Why?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Transition: We encourage you to use the tools we have just talked about or adapt them to a format that suits your group’s needs. We will be sending digital versions all of these documents to the co-leads of each LMC so they can be used or adapted. Now let’s talk about something just as important as effective meetings, and that is effective communication.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10</a:t>
            </a:fld>
            <a:endParaRPr lang="en-US"/>
          </a:p>
        </p:txBody>
      </p:sp>
    </p:spTree>
    <p:extLst>
      <p:ext uri="{BB962C8B-B14F-4D97-AF65-F5344CB8AC3E}">
        <p14:creationId xmlns:p14="http://schemas.microsoft.com/office/powerpoint/2010/main" val="280196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’ve talked about how the LMC can be a voice for staff, how we need to be inclusive, how as leaders we need to represent our colleagues, whether they are union members or management.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a powerful group, and with power comes responsibility.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group has a responsibility to answer to its constituents. LMC= LABOR + MANAGEMENT. So that’s who we represent, LABOR and MANAGEMENT.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how do we ensure that we are communicating effectively with our constituents?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Communication is a two-way street.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First, we need to get the word out about what we’re up to.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also, and this is almost more important, as leaders we need to always be listening.</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research, we’ve uncovered a few ideas about how to engage in this crucial external communications piece. Here are a few of those ideas…</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11</a:t>
            </a:fld>
            <a:endParaRPr lang="en-US"/>
          </a:p>
        </p:txBody>
      </p:sp>
    </p:spTree>
    <p:extLst>
      <p:ext uri="{BB962C8B-B14F-4D97-AF65-F5344CB8AC3E}">
        <p14:creationId xmlns:p14="http://schemas.microsoft.com/office/powerpoint/2010/main" val="368818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t>
            </a:r>
            <a:r>
              <a:rPr lang="en-US" b="1" dirty="0"/>
              <a:t>EXTERNAL COMMUNICATIONS </a:t>
            </a:r>
            <a:r>
              <a:rPr lang="en-US" b="0" dirty="0"/>
              <a:t>DOCUMENT</a:t>
            </a:r>
            <a:r>
              <a:rPr lang="en-US" b="0" baseline="0" dirty="0"/>
              <a:t> (section two, Our LMC)]</a:t>
            </a:r>
            <a:endParaRPr lang="en-US" b="1" dirty="0"/>
          </a:p>
          <a:p>
            <a:endParaRPr lang="en-US" dirty="0"/>
          </a:p>
          <a:p>
            <a:r>
              <a:rPr lang="en-US" dirty="0"/>
              <a:t>Here are some</a:t>
            </a:r>
            <a:r>
              <a:rPr lang="en-US" baseline="0" dirty="0"/>
              <a:t> ideas about how to engage your constituents. Do you have any other ideas?</a:t>
            </a:r>
          </a:p>
          <a:p>
            <a:endParaRPr lang="en-US" baseline="0" dirty="0"/>
          </a:p>
          <a:p>
            <a:r>
              <a:rPr lang="en-US" baseline="0" dirty="0"/>
              <a:t>Transition: We want to make external communications a priority for your LMCs, we we’re going to add it to the agenda for the group to consider.</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12</a:t>
            </a:fld>
            <a:endParaRPr lang="en-US"/>
          </a:p>
        </p:txBody>
      </p:sp>
    </p:spTree>
    <p:extLst>
      <p:ext uri="{BB962C8B-B14F-4D97-AF65-F5344CB8AC3E}">
        <p14:creationId xmlns:p14="http://schemas.microsoft.com/office/powerpoint/2010/main" val="235539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our third agenda item for your committee to tackle in</a:t>
            </a:r>
            <a:r>
              <a:rPr lang="en-US" baseline="0" dirty="0"/>
              <a:t> the first weeks following this training:</a:t>
            </a:r>
          </a:p>
          <a:p>
            <a:pPr marL="0" indent="0">
              <a:buFont typeface="+mj-lt"/>
              <a:buNone/>
            </a:pPr>
            <a:r>
              <a:rPr lang="en-US" baseline="0" dirty="0"/>
              <a:t>3. Decide how the LMC will communicate with constituents.</a:t>
            </a:r>
          </a:p>
          <a:p>
            <a:pPr marL="685800" lvl="1" indent="-228600">
              <a:buFont typeface="Arial" panose="020B0604020202020204" pitchFamily="34" charset="0"/>
              <a:buChar char="•"/>
            </a:pPr>
            <a:r>
              <a:rPr lang="en-US" baseline="0" dirty="0"/>
              <a:t>Explain that groups can designate a sub-committee on communications if they wish.</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[ASK FOR A VOLUNTEER to write this agenda item on the “Future Agenda Items” chart paper.]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13</a:t>
            </a:fld>
            <a:endParaRPr lang="en-US"/>
          </a:p>
        </p:txBody>
      </p:sp>
    </p:spTree>
    <p:extLst>
      <p:ext uri="{BB962C8B-B14F-4D97-AF65-F5344CB8AC3E}">
        <p14:creationId xmlns:p14="http://schemas.microsoft.com/office/powerpoint/2010/main" val="29474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’ve talked about how the focus</a:t>
            </a:r>
            <a:r>
              <a:rPr lang="en-US" sz="1200" kern="1200" baseline="0" dirty="0">
                <a:solidFill>
                  <a:schemeClr val="tx1"/>
                </a:solidFill>
                <a:effectLst/>
                <a:latin typeface="+mn-lt"/>
                <a:ea typeface="+mn-ea"/>
                <a:cs typeface="+mn-cs"/>
              </a:rPr>
              <a:t> of the LMC is shifting from reactive to proactive. The idea here is that the committee has a unique perspective and ability to create positive change throughout the facility.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Completing projects in a collaborative way is what partnership is all about.</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It demonstrates we are stronger when we work together</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It demonstrates that everyone has something at stake and everyone has valuable input with respect to improving our facility</a:t>
            </a:r>
          </a:p>
          <a:p>
            <a:pPr marL="628650" lvl="1" indent="-171450">
              <a:buFont typeface="Arial" panose="020B0604020202020204" pitchFamily="34" charset="0"/>
              <a:buChar char="•"/>
            </a:pPr>
            <a:endParaRPr lang="en-US" kern="1200" baseline="0" dirty="0">
              <a:solidFill>
                <a:schemeClr val="tx1"/>
              </a:solidFill>
              <a:effectLst/>
              <a:latin typeface="+mn-lt"/>
              <a:ea typeface="+mn-ea"/>
              <a:cs typeface="+mn-cs"/>
            </a:endParaRPr>
          </a:p>
          <a:p>
            <a:pPr marL="0" lvl="0" indent="0">
              <a:buFont typeface="Arial" panose="020B0604020202020204" pitchFamily="34" charset="0"/>
              <a:buNone/>
            </a:pPr>
            <a:r>
              <a:rPr lang="en-US" kern="1200" baseline="0" dirty="0">
                <a:solidFill>
                  <a:schemeClr val="tx1"/>
                </a:solidFill>
                <a:effectLst/>
                <a:latin typeface="+mn-lt"/>
                <a:ea typeface="+mn-ea"/>
                <a:cs typeface="+mn-cs"/>
              </a:rPr>
              <a:t>Project management concepts:</a:t>
            </a:r>
          </a:p>
          <a:p>
            <a:pPr marL="685800" lvl="1" indent="-228600">
              <a:buFont typeface="+mj-lt"/>
              <a:buAutoNum type="arabicPeriod"/>
            </a:pPr>
            <a:r>
              <a:rPr lang="en-US" kern="1200" baseline="0" dirty="0">
                <a:solidFill>
                  <a:schemeClr val="tx1"/>
                </a:solidFill>
                <a:effectLst/>
                <a:latin typeface="+mn-lt"/>
                <a:ea typeface="+mn-ea"/>
                <a:cs typeface="+mn-cs"/>
              </a:rPr>
              <a:t>Brainstorming tools</a:t>
            </a:r>
          </a:p>
          <a:p>
            <a:pPr marL="1143000" lvl="2" indent="-228600">
              <a:buFont typeface="+mj-lt"/>
              <a:buAutoNum type="alphaLcParenR"/>
            </a:pPr>
            <a:r>
              <a:rPr lang="en-US" kern="1200" baseline="0" dirty="0">
                <a:solidFill>
                  <a:schemeClr val="tx1"/>
                </a:solidFill>
                <a:effectLst/>
                <a:latin typeface="+mn-lt"/>
                <a:ea typeface="+mn-ea"/>
                <a:cs typeface="+mn-cs"/>
              </a:rPr>
              <a:t>Think. Create. Share. [reference this innovative project exercise, section four “Our Projects”]</a:t>
            </a:r>
          </a:p>
          <a:p>
            <a:pPr marL="1143000" marR="0" lvl="2"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kern="1200" baseline="0" dirty="0">
                <a:solidFill>
                  <a:schemeClr val="tx1"/>
                </a:solidFill>
                <a:effectLst/>
                <a:latin typeface="+mn-lt"/>
                <a:ea typeface="+mn-ea"/>
                <a:cs typeface="+mn-cs"/>
              </a:rPr>
              <a:t>Brainstorming exercises [reference this brainstorming exercise, section four “Our Projects”]</a:t>
            </a:r>
          </a:p>
          <a:p>
            <a:pPr marL="685800" lvl="1" indent="-228600">
              <a:buFont typeface="+mj-lt"/>
              <a:buAutoNum type="arabicPeriod"/>
            </a:pPr>
            <a:r>
              <a:rPr lang="en-US" kern="1200" baseline="0" dirty="0">
                <a:solidFill>
                  <a:schemeClr val="tx1"/>
                </a:solidFill>
                <a:effectLst/>
                <a:latin typeface="+mn-lt"/>
                <a:ea typeface="+mn-ea"/>
                <a:cs typeface="+mn-cs"/>
              </a:rPr>
              <a:t>Setting Criteria</a:t>
            </a:r>
          </a:p>
          <a:p>
            <a:pPr marL="1143000" lvl="2" indent="-228600">
              <a:buFont typeface="+mj-lt"/>
              <a:buAutoNum type="alphaLcParenR"/>
            </a:pPr>
            <a:r>
              <a:rPr lang="en-US" kern="1200" baseline="0" dirty="0">
                <a:solidFill>
                  <a:schemeClr val="tx1"/>
                </a:solidFill>
                <a:effectLst/>
                <a:latin typeface="+mn-lt"/>
                <a:ea typeface="+mn-ea"/>
                <a:cs typeface="+mn-cs"/>
              </a:rPr>
              <a:t>How does a group decide on the project?</a:t>
            </a:r>
          </a:p>
          <a:p>
            <a:pPr marL="1143000" lvl="2" indent="-228600">
              <a:buFont typeface="+mj-lt"/>
              <a:buAutoNum type="alphaLcParenR"/>
            </a:pPr>
            <a:r>
              <a:rPr lang="en-US" kern="1200" baseline="0" dirty="0">
                <a:solidFill>
                  <a:schemeClr val="tx1"/>
                </a:solidFill>
                <a:effectLst/>
                <a:latin typeface="+mn-lt"/>
                <a:ea typeface="+mn-ea"/>
                <a:cs typeface="+mn-cs"/>
              </a:rPr>
              <a:t>Setting criteria helps the group focus their discussion on what really matters</a:t>
            </a:r>
          </a:p>
          <a:p>
            <a:pPr marL="1143000" lvl="2" indent="-228600">
              <a:buFont typeface="+mj-lt"/>
              <a:buAutoNum type="alphaLcParenR"/>
            </a:pPr>
            <a:r>
              <a:rPr lang="en-US" kern="1200" baseline="0" dirty="0">
                <a:solidFill>
                  <a:schemeClr val="tx1"/>
                </a:solidFill>
                <a:effectLst/>
                <a:latin typeface="+mn-lt"/>
                <a:ea typeface="+mn-ea"/>
                <a:cs typeface="+mn-cs"/>
              </a:rPr>
              <a:t>A-B-C criteria is a simple way to determine which ideas are best [reference this one-sheet, section four “Our Projects”]</a:t>
            </a:r>
          </a:p>
          <a:p>
            <a:pPr marL="685800" lvl="1" indent="-228600">
              <a:buFont typeface="+mj-lt"/>
              <a:buAutoNum type="arabicPeriod"/>
            </a:pPr>
            <a:r>
              <a:rPr lang="en-US" kern="1200" baseline="0" dirty="0">
                <a:solidFill>
                  <a:schemeClr val="tx1"/>
                </a:solidFill>
                <a:effectLst/>
                <a:latin typeface="+mn-lt"/>
                <a:ea typeface="+mn-ea"/>
                <a:cs typeface="+mn-cs"/>
              </a:rPr>
              <a:t>The subcommittee [reference The LMC Subcommittee document, section four “Our Projects”]</a:t>
            </a:r>
          </a:p>
          <a:p>
            <a:pPr marL="1143000" lvl="2" indent="-228600">
              <a:buFont typeface="Arial" panose="020B0604020202020204" pitchFamily="34" charset="0"/>
              <a:buChar char="•"/>
            </a:pPr>
            <a:r>
              <a:rPr lang="en-US" kern="1200" baseline="0" dirty="0">
                <a:solidFill>
                  <a:schemeClr val="tx1"/>
                </a:solidFill>
                <a:effectLst/>
                <a:latin typeface="+mn-lt"/>
                <a:ea typeface="+mn-ea"/>
                <a:cs typeface="+mn-cs"/>
              </a:rPr>
              <a:t>Why would we want to use subcommittees to help manage projects?</a:t>
            </a:r>
          </a:p>
          <a:p>
            <a:pPr marL="685800" lvl="1" indent="-228600">
              <a:buFont typeface="+mj-lt"/>
              <a:buAutoNum type="arabicPeriod"/>
            </a:pPr>
            <a:r>
              <a:rPr lang="en-US" kern="1200" baseline="0" dirty="0">
                <a:solidFill>
                  <a:schemeClr val="tx1"/>
                </a:solidFill>
                <a:effectLst/>
                <a:latin typeface="+mn-lt"/>
                <a:ea typeface="+mn-ea"/>
                <a:cs typeface="+mn-cs"/>
              </a:rPr>
              <a:t>The project work plan [reference the Work Plan Template, section four “Our Projects”]</a:t>
            </a:r>
          </a:p>
        </p:txBody>
      </p:sp>
      <p:sp>
        <p:nvSpPr>
          <p:cNvPr id="4" name="Slide Number Placeholder 3"/>
          <p:cNvSpPr>
            <a:spLocks noGrp="1"/>
          </p:cNvSpPr>
          <p:nvPr>
            <p:ph type="sldNum" sz="quarter" idx="10"/>
          </p:nvPr>
        </p:nvSpPr>
        <p:spPr/>
        <p:txBody>
          <a:bodyPr/>
          <a:lstStyle/>
          <a:p>
            <a:fld id="{8246747F-B7F2-43F1-80E0-1B8DE9FE8520}" type="slidenum">
              <a:rPr lang="en-US" smtClean="0"/>
              <a:t>14</a:t>
            </a:fld>
            <a:endParaRPr lang="en-US"/>
          </a:p>
        </p:txBody>
      </p:sp>
    </p:spTree>
    <p:extLst>
      <p:ext uri="{BB962C8B-B14F-4D97-AF65-F5344CB8AC3E}">
        <p14:creationId xmlns:p14="http://schemas.microsoft.com/office/powerpoint/2010/main" val="319007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our final agenda item for your committee to tackle in</a:t>
            </a:r>
            <a:r>
              <a:rPr lang="en-US" baseline="0" dirty="0"/>
              <a:t> the first weeks following this training:</a:t>
            </a:r>
          </a:p>
          <a:p>
            <a:pPr marL="0" indent="0">
              <a:buFont typeface="+mj-lt"/>
              <a:buNone/>
            </a:pPr>
            <a:endParaRPr lang="en-US" baseline="0" dirty="0"/>
          </a:p>
          <a:p>
            <a:pPr marL="0" lvl="0" indent="0">
              <a:buFont typeface="Arial" panose="020B0604020202020204" pitchFamily="34" charset="0"/>
              <a:buNone/>
            </a:pPr>
            <a:r>
              <a:rPr lang="en-US" baseline="0" dirty="0"/>
              <a:t>4. Complete first collaborative project</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This might be a little bit of a change from what the group has focused on in the past</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We recommend starting small: picking something that will give the group a relatively quick “win” to start</a:t>
            </a:r>
          </a:p>
          <a:p>
            <a:pPr marL="628650" lvl="1" indent="-171450">
              <a:buFont typeface="Arial" panose="020B0604020202020204" pitchFamily="34" charset="0"/>
              <a:buChar char="•"/>
            </a:pPr>
            <a:r>
              <a:rPr lang="en-US" baseline="0" dirty="0"/>
              <a:t>There isn’t a strict timeline, but consider finishing your first project in the first 3-6 months</a:t>
            </a:r>
          </a:p>
          <a:p>
            <a:pPr marL="685800" lvl="1" indent="-228600">
              <a:buFont typeface="Arial" panose="020B0604020202020204" pitchFamily="34" charset="0"/>
              <a:buChar char="•"/>
            </a:pPr>
            <a:endParaRPr lang="en-US" baseline="0" dirty="0"/>
          </a:p>
          <a:p>
            <a:pPr marL="0" lvl="0" indent="0">
              <a:buFont typeface="Arial" panose="020B0604020202020204" pitchFamily="34" charset="0"/>
              <a:buNone/>
            </a:pPr>
            <a:r>
              <a:rPr lang="en-US" baseline="0" dirty="0"/>
              <a:t>[ASK FOR A VOLUNTEER to write this agenda item on the “Future Agenda Items” chart paper.]</a:t>
            </a:r>
          </a:p>
          <a:p>
            <a:pPr marL="0" lv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Transition: </a:t>
            </a:r>
            <a:r>
              <a:rPr lang="en-US" sz="1200" kern="1200" dirty="0">
                <a:solidFill>
                  <a:schemeClr val="tx1"/>
                </a:solidFill>
                <a:effectLst/>
                <a:latin typeface="+mn-lt"/>
                <a:ea typeface="+mn-ea"/>
                <a:cs typeface="+mn-cs"/>
              </a:rPr>
              <a:t>So far we’ve talked about a lot of ways to make our committee more productive efficient and responsive. And we’re hoping that your committee will take these skills and apply them to the work ahead. We don’t expect everyone to be experts with these tools right away. But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know that with some practice, this group can be very successful… </a:t>
            </a:r>
          </a:p>
          <a:p>
            <a:pPr marL="0" lv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15</a:t>
            </a:fld>
            <a:endParaRPr lang="en-US"/>
          </a:p>
        </p:txBody>
      </p:sp>
    </p:spTree>
    <p:extLst>
      <p:ext uri="{BB962C8B-B14F-4D97-AF65-F5344CB8AC3E}">
        <p14:creationId xmlns:p14="http://schemas.microsoft.com/office/powerpoint/2010/main" val="2705603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Still,</a:t>
            </a:r>
            <a:r>
              <a:rPr lang="en-US" sz="120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ven highly effective committees encounter barriers to their progress, problems that they must solve. And we’d like to suggest an approach toward dealing with these issues that will inevitably arise. Let’s talk about committee</a:t>
            </a:r>
            <a:r>
              <a:rPr lang="en-US" sz="1200" kern="1200" baseline="0" dirty="0">
                <a:solidFill>
                  <a:schemeClr val="tx1"/>
                </a:solidFill>
                <a:effectLst/>
                <a:latin typeface="+mn-lt"/>
                <a:ea typeface="+mn-ea"/>
                <a:cs typeface="+mn-cs"/>
              </a:rPr>
              <a:t> problem solving.</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16</a:t>
            </a:fld>
            <a:endParaRPr lang="en-US"/>
          </a:p>
        </p:txBody>
      </p:sp>
    </p:spTree>
    <p:extLst>
      <p:ext uri="{BB962C8B-B14F-4D97-AF65-F5344CB8AC3E}">
        <p14:creationId xmlns:p14="http://schemas.microsoft.com/office/powerpoint/2010/main" val="321202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any of you have experience working in this kind of problem-solving environment?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Well, we all laugh about this, but it does represent one way to solve problems. Some might describe it as a dictatorial approach.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what are the benefits of the dictatorial approach to problem solving?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are the drawbacks?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we don’t advocate for the dictatorial approach. That said, how do we solve problems effectively? We’d like to suggest a different approach.</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17</a:t>
            </a:fld>
            <a:endParaRPr lang="en-US"/>
          </a:p>
        </p:txBody>
      </p:sp>
    </p:spTree>
    <p:extLst>
      <p:ext uri="{BB962C8B-B14F-4D97-AF65-F5344CB8AC3E}">
        <p14:creationId xmlns:p14="http://schemas.microsoft.com/office/powerpoint/2010/main" val="3930777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explore</a:t>
            </a:r>
            <a:r>
              <a:rPr lang="en-US" baseline="0" dirty="0"/>
              <a:t> a traditional approach to problem solving, which is often antagonistic in nature.</a:t>
            </a:r>
          </a:p>
          <a:p>
            <a:endParaRPr lang="en-US" baseline="0" dirty="0"/>
          </a:p>
          <a:p>
            <a:r>
              <a:rPr lang="en-US" sz="1200" dirty="0"/>
              <a:t>Traditional</a:t>
            </a:r>
            <a:r>
              <a:rPr lang="en-US" sz="1200" baseline="0" dirty="0"/>
              <a:t> approach to problem solving:</a:t>
            </a:r>
            <a:endParaRPr lang="en-US" sz="1200" dirty="0"/>
          </a:p>
          <a:p>
            <a:pPr marL="171450" indent="-171450">
              <a:buFont typeface="Arial" panose="020B0604020202020204" pitchFamily="34" charset="0"/>
              <a:buChar char="•"/>
            </a:pPr>
            <a:r>
              <a:rPr lang="en-US" sz="1200" dirty="0"/>
              <a:t>Parties come to the table with strong opinions about the solution to the problem.</a:t>
            </a:r>
          </a:p>
          <a:p>
            <a:pPr marL="171450" indent="-171450">
              <a:buFont typeface="Arial" panose="020B0604020202020204" pitchFamily="34" charset="0"/>
              <a:buChar char="•"/>
            </a:pPr>
            <a:r>
              <a:rPr lang="en-US" sz="1200" dirty="0"/>
              <a:t>Each party's goal is to "win" the argument by imposing their solution on the group.</a:t>
            </a:r>
          </a:p>
          <a:p>
            <a:pPr marL="171450" indent="-171450">
              <a:buFont typeface="Arial" panose="020B0604020202020204" pitchFamily="34" charset="0"/>
              <a:buChar char="•"/>
            </a:pPr>
            <a:r>
              <a:rPr lang="en-US" sz="1200" dirty="0"/>
              <a:t>After lots of conflict, those in power or authority usually get their way or force a compromise on the group.</a:t>
            </a:r>
          </a:p>
          <a:p>
            <a:endParaRPr lang="en-US" dirty="0"/>
          </a:p>
          <a:p>
            <a:r>
              <a:rPr lang="en-US" dirty="0"/>
              <a:t>Interest-Based Problem</a:t>
            </a:r>
            <a:r>
              <a:rPr lang="en-US" baseline="0" dirty="0"/>
              <a:t> Solving:</a:t>
            </a:r>
          </a:p>
          <a:p>
            <a:pPr marL="171450" indent="-171450">
              <a:buFont typeface="Arial" panose="020B0604020202020204" pitchFamily="34" charset="0"/>
              <a:buChar char="•"/>
            </a:pPr>
            <a:r>
              <a:rPr lang="en-US" b="0" dirty="0"/>
              <a:t>Parties come to the table with open minds. They want their interests to be considered, </a:t>
            </a:r>
            <a:r>
              <a:rPr lang="en-US" b="0" dirty="0">
                <a:solidFill>
                  <a:srgbClr val="C00000"/>
                </a:solidFill>
              </a:rPr>
              <a:t>but they also want to listen to others' concerns.</a:t>
            </a:r>
          </a:p>
          <a:p>
            <a:pPr marL="171450" indent="-171450">
              <a:buFont typeface="Arial" panose="020B0604020202020204" pitchFamily="34" charset="0"/>
              <a:buChar char="•"/>
            </a:pPr>
            <a:r>
              <a:rPr lang="en-US" b="0" dirty="0"/>
              <a:t>Parties see each other as willing to work together to solve the problem through </a:t>
            </a:r>
            <a:r>
              <a:rPr lang="en-US" b="0" dirty="0">
                <a:solidFill>
                  <a:srgbClr val="C00000"/>
                </a:solidFill>
              </a:rPr>
              <a:t>open communication, information sharing, innovation </a:t>
            </a:r>
            <a:r>
              <a:rPr lang="en-US" b="0" dirty="0"/>
              <a:t>and</a:t>
            </a:r>
            <a:r>
              <a:rPr lang="en-US" b="0" dirty="0">
                <a:solidFill>
                  <a:srgbClr val="C00000"/>
                </a:solidFill>
              </a:rPr>
              <a:t> creativity.</a:t>
            </a:r>
          </a:p>
          <a:p>
            <a:pPr marL="171450" indent="-171450">
              <a:buFont typeface="Arial" panose="020B0604020202020204" pitchFamily="34" charset="0"/>
              <a:buChar char="•"/>
            </a:pPr>
            <a:r>
              <a:rPr lang="en-US" b="0" dirty="0"/>
              <a:t>After lots of discussion, the group uses a </a:t>
            </a:r>
            <a:r>
              <a:rPr lang="en-US" b="0" dirty="0">
                <a:solidFill>
                  <a:srgbClr val="C00000"/>
                </a:solidFill>
              </a:rPr>
              <a:t>consensus-based approach </a:t>
            </a:r>
            <a:r>
              <a:rPr lang="en-US" b="0" dirty="0"/>
              <a:t>to reach a decision, where everyone has an </a:t>
            </a:r>
            <a:r>
              <a:rPr lang="en-US" b="0" dirty="0">
                <a:solidFill>
                  <a:srgbClr val="C00000"/>
                </a:solidFill>
              </a:rPr>
              <a:t>equal voice.</a:t>
            </a:r>
          </a:p>
          <a:p>
            <a:pPr marL="0" indent="0">
              <a:buFont typeface="Arial" panose="020B0604020202020204" pitchFamily="34" charset="0"/>
              <a:buNone/>
            </a:pPr>
            <a:endParaRPr lang="en-US" b="0" dirty="0">
              <a:solidFill>
                <a:srgbClr val="C00000"/>
              </a:solidFill>
            </a:endParaRPr>
          </a:p>
          <a:p>
            <a:pPr marL="0" indent="0">
              <a:buFont typeface="Arial" panose="020B0604020202020204" pitchFamily="34" charset="0"/>
              <a:buNone/>
            </a:pPr>
            <a:r>
              <a:rPr lang="en-US" b="0" dirty="0">
                <a:solidFill>
                  <a:srgbClr val="C00000"/>
                </a:solidFill>
              </a:rPr>
              <a:t>Highlight</a:t>
            </a:r>
            <a:r>
              <a:rPr lang="en-US" b="0" baseline="0" dirty="0">
                <a:solidFill>
                  <a:srgbClr val="C00000"/>
                </a:solidFill>
              </a:rPr>
              <a:t> that while there are certainly skills associated with this approach, the most important thing is how the parties APPROACH problem solving. On one hand, they’re looking for a fight. On the other hand, their looking for common ground. That’s the key.</a:t>
            </a:r>
            <a:endParaRPr lang="en-US" b="0" dirty="0">
              <a:solidFill>
                <a:srgbClr val="C00000"/>
              </a:solidFill>
            </a:endParaRPr>
          </a:p>
          <a:p>
            <a:endParaRPr lang="en-US" dirty="0"/>
          </a:p>
          <a:p>
            <a:r>
              <a:rPr lang="en-US" dirty="0"/>
              <a:t>Megaphone Created by </a:t>
            </a:r>
            <a:r>
              <a:rPr lang="en-US" dirty="0" err="1"/>
              <a:t>Rocketpixel</a:t>
            </a:r>
            <a:r>
              <a:rPr lang="en-US" dirty="0"/>
              <a:t> - Freepik.com</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18</a:t>
            </a:fld>
            <a:endParaRPr lang="en-US"/>
          </a:p>
        </p:txBody>
      </p:sp>
    </p:spTree>
    <p:extLst>
      <p:ext uri="{BB962C8B-B14F-4D97-AF65-F5344CB8AC3E}">
        <p14:creationId xmlns:p14="http://schemas.microsoft.com/office/powerpoint/2010/main" val="93995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a:t>
            </a:r>
            <a:r>
              <a:rPr lang="en-US" baseline="0" dirty="0"/>
              <a:t> look at how the IBPS approach plays out in a four-step process.</a:t>
            </a:r>
          </a:p>
          <a:p>
            <a:endParaRPr lang="en-US" baseline="0" dirty="0"/>
          </a:p>
          <a:p>
            <a:r>
              <a:rPr lang="en-US" baseline="0" dirty="0"/>
              <a:t>[Reference “How IBPS Works,” section five, “OUR TOOLS”]</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19</a:t>
            </a:fld>
            <a:endParaRPr lang="en-US"/>
          </a:p>
        </p:txBody>
      </p:sp>
    </p:spTree>
    <p:extLst>
      <p:ext uri="{BB962C8B-B14F-4D97-AF65-F5344CB8AC3E}">
        <p14:creationId xmlns:p14="http://schemas.microsoft.com/office/powerpoint/2010/main" val="410444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Ice-breaker</a:t>
            </a:r>
            <a:r>
              <a:rPr lang="en-US" sz="1200" kern="1200" baseline="0" dirty="0">
                <a:solidFill>
                  <a:schemeClr val="tx1"/>
                </a:solidFill>
                <a:effectLst/>
                <a:latin typeface="+mn-lt"/>
                <a:ea typeface="+mn-ea"/>
                <a:cs typeface="+mn-cs"/>
              </a:rPr>
              <a:t> activity:</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1) Find someone you do not know</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2) Learn their name, job title, work unit or area</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3) Ask them to share with you EITHER one thing they are excited about OR one thing they have a question about with respect to the Labor Management Committees</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4) Be prepared to introduce your partner to the rest of the group (take notes if necessary)</a:t>
            </a:r>
          </a:p>
          <a:p>
            <a:endParaRPr lang="en-US" dirty="0"/>
          </a:p>
          <a:p>
            <a:r>
              <a:rPr lang="en-US" dirty="0"/>
              <a:t>-After 5 min, ask pairs</a:t>
            </a:r>
            <a:r>
              <a:rPr lang="en-US" baseline="0" dirty="0"/>
              <a:t> to introduce each other</a:t>
            </a:r>
          </a:p>
          <a:p>
            <a:endParaRPr lang="en-US" baseline="0" dirty="0"/>
          </a:p>
          <a:p>
            <a:r>
              <a:rPr lang="en-US" baseline="0" dirty="0"/>
              <a:t>-Wrap up: </a:t>
            </a:r>
            <a:r>
              <a:rPr lang="en-US" sz="1200" kern="1200" dirty="0">
                <a:solidFill>
                  <a:schemeClr val="tx1"/>
                </a:solidFill>
                <a:effectLst/>
                <a:latin typeface="+mn-lt"/>
                <a:ea typeface="+mn-ea"/>
                <a:cs typeface="+mn-cs"/>
              </a:rPr>
              <a:t>thank you all for participating in our ice-breaker activity. It’s really important that we recognize the value of having such a diverse group here today. That is one of the strengths of the LMC: it brings together a diverse group of individuals, from various areas of the facility, who all bring different viewpoints and experiences, and we work together toward a common goal. It’s an incredibly powerful idea, especially in this time of cultural change and transformation at LAC+USC.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Let’s move along to our next activity. In a moment,</a:t>
            </a:r>
            <a:r>
              <a:rPr lang="en-US" sz="1200" kern="1200" baseline="0" dirty="0">
                <a:solidFill>
                  <a:schemeClr val="tx1"/>
                </a:solidFill>
                <a:effectLst/>
                <a:latin typeface="+mn-lt"/>
                <a:ea typeface="+mn-ea"/>
                <a:cs typeface="+mn-cs"/>
              </a:rPr>
              <a:t> we will be diving up into small groups.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46747F-B7F2-43F1-80E0-1B8DE9FE8520}" type="slidenum">
              <a:rPr lang="en-US" smtClean="0"/>
              <a:t>2</a:t>
            </a:fld>
            <a:endParaRPr lang="en-US"/>
          </a:p>
        </p:txBody>
      </p:sp>
    </p:spTree>
    <p:extLst>
      <p:ext uri="{BB962C8B-B14F-4D97-AF65-F5344CB8AC3E}">
        <p14:creationId xmlns:p14="http://schemas.microsoft.com/office/powerpoint/2010/main" val="2010966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Define</a:t>
            </a:r>
            <a:r>
              <a:rPr lang="en-US" baseline="0" dirty="0"/>
              <a:t> this issue:</a:t>
            </a:r>
          </a:p>
          <a:p>
            <a:pPr marL="171450" indent="-171450">
              <a:buFont typeface="Arial" panose="020B0604020202020204" pitchFamily="34" charset="0"/>
              <a:buChar char="•"/>
            </a:pPr>
            <a:r>
              <a:rPr lang="en-US" baseline="0" dirty="0"/>
              <a:t>Start here, in order to make sure everyone is on the same page. </a:t>
            </a:r>
          </a:p>
          <a:p>
            <a:pPr marL="171450" indent="-171450">
              <a:buFont typeface="Arial" panose="020B0604020202020204" pitchFamily="34" charset="0"/>
              <a:buChar char="•"/>
            </a:pPr>
            <a:r>
              <a:rPr lang="en-US" baseline="0" dirty="0"/>
              <a:t>If you don’t have agreement about what the problem is, there’s no path toward solving it</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KEY: Refrain from solutions or approaches to the problem here. Instead, reach an agreement about the key issues, with both sides laying out their own perspectives.</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20</a:t>
            </a:fld>
            <a:endParaRPr lang="en-US"/>
          </a:p>
        </p:txBody>
      </p:sp>
    </p:spTree>
    <p:extLst>
      <p:ext uri="{BB962C8B-B14F-4D97-AF65-F5344CB8AC3E}">
        <p14:creationId xmlns:p14="http://schemas.microsoft.com/office/powerpoint/2010/main" val="132437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Determine Interests:</a:t>
            </a:r>
          </a:p>
          <a:p>
            <a:pPr marL="171450" indent="-171450">
              <a:buFont typeface="Arial" panose="020B0604020202020204" pitchFamily="34" charset="0"/>
              <a:buChar char="•"/>
            </a:pPr>
            <a:r>
              <a:rPr lang="en-US" baseline="0" dirty="0"/>
              <a:t>This is the most fundamental part of the process, and is often what groups skip over</a:t>
            </a:r>
          </a:p>
          <a:p>
            <a:pPr marL="171450" indent="-171450">
              <a:buFont typeface="Arial" panose="020B0604020202020204" pitchFamily="34" charset="0"/>
              <a:buChar char="•"/>
            </a:pPr>
            <a:r>
              <a:rPr lang="en-US" baseline="0" dirty="0"/>
              <a:t>By determining each parties’ interest, the committee recognizes differences, but also, more importantly, they find areas that they have IN COMMON: Common interests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KEY: Again, the temptation is to jump right into solutions. THAT’S NOT AN INTEREST, THAT’S A POSITION. Stay away from positions at this point in the process!!!</a:t>
            </a:r>
          </a:p>
        </p:txBody>
      </p:sp>
      <p:sp>
        <p:nvSpPr>
          <p:cNvPr id="4" name="Slide Number Placeholder 3"/>
          <p:cNvSpPr>
            <a:spLocks noGrp="1"/>
          </p:cNvSpPr>
          <p:nvPr>
            <p:ph type="sldNum" sz="quarter" idx="10"/>
          </p:nvPr>
        </p:nvSpPr>
        <p:spPr/>
        <p:txBody>
          <a:bodyPr/>
          <a:lstStyle/>
          <a:p>
            <a:fld id="{8246747F-B7F2-43F1-80E0-1B8DE9FE8520}" type="slidenum">
              <a:rPr lang="en-US" smtClean="0"/>
              <a:t>21</a:t>
            </a:fld>
            <a:endParaRPr lang="en-US"/>
          </a:p>
        </p:txBody>
      </p:sp>
    </p:spTree>
    <p:extLst>
      <p:ext uri="{BB962C8B-B14F-4D97-AF65-F5344CB8AC3E}">
        <p14:creationId xmlns:p14="http://schemas.microsoft.com/office/powerpoint/2010/main" val="2461808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 through the examples at the bottom of the page – Interests vs. Positions]</a:t>
            </a:r>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22</a:t>
            </a:fld>
            <a:endParaRPr lang="en-US"/>
          </a:p>
        </p:txBody>
      </p:sp>
    </p:spTree>
    <p:extLst>
      <p:ext uri="{BB962C8B-B14F-4D97-AF65-F5344CB8AC3E}">
        <p14:creationId xmlns:p14="http://schemas.microsoft.com/office/powerpoint/2010/main" val="2708335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Develop Options</a:t>
            </a:r>
          </a:p>
          <a:p>
            <a:pPr marL="171450" indent="-171450">
              <a:buFont typeface="Arial" panose="020B0604020202020204" pitchFamily="34" charset="0"/>
              <a:buChar char="•"/>
            </a:pPr>
            <a:r>
              <a:rPr lang="en-US" dirty="0"/>
              <a:t>Brainstorm potential solutions</a:t>
            </a:r>
            <a:r>
              <a:rPr lang="en-US" baseline="0" dirty="0"/>
              <a:t> to the defined issue (don’t censor any potential solutions – it will be tempting!!!)</a:t>
            </a:r>
          </a:p>
          <a:p>
            <a:pPr marL="171450" indent="-171450">
              <a:buFont typeface="Arial" panose="020B0604020202020204" pitchFamily="34" charset="0"/>
              <a:buChar char="•"/>
            </a:pPr>
            <a:r>
              <a:rPr lang="en-US" baseline="0" dirty="0"/>
              <a:t>Yes, we’re finally ready to move on to potential solutions!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KEY: The brainstormed ideas should address the SHARED INTERESTS that all sides have identified</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23</a:t>
            </a:fld>
            <a:endParaRPr lang="en-US"/>
          </a:p>
        </p:txBody>
      </p:sp>
    </p:spTree>
    <p:extLst>
      <p:ext uri="{BB962C8B-B14F-4D97-AF65-F5344CB8AC3E}">
        <p14:creationId xmlns:p14="http://schemas.microsoft.com/office/powerpoint/2010/main" val="4151152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Select solutions</a:t>
            </a:r>
          </a:p>
          <a:p>
            <a:pPr marL="171450" indent="-171450">
              <a:buFont typeface="Arial" panose="020B0604020202020204" pitchFamily="34" charset="0"/>
              <a:buChar char="•"/>
            </a:pPr>
            <a:r>
              <a:rPr lang="en-US" dirty="0"/>
              <a:t>Reach CONSENSUS</a:t>
            </a:r>
            <a:r>
              <a:rPr lang="en-US" baseline="0" dirty="0"/>
              <a:t> on a solution or solutions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KEY: It’s important that </a:t>
            </a:r>
            <a:r>
              <a:rPr lang="en-US" b="1" u="sng" baseline="0" dirty="0"/>
              <a:t>all</a:t>
            </a:r>
            <a:r>
              <a:rPr lang="en-US" baseline="0" dirty="0"/>
              <a:t> members of the committee are aligned with the solution. If the solution is only agreed on by 51% of the committee, do you think it will work when implemented? Why not?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[We are going to talk more about consensus decision making in a little bit…]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Transition: But right now, we’d like to practice the IBPS process with a role play activity…</a:t>
            </a:r>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24</a:t>
            </a:fld>
            <a:endParaRPr lang="en-US"/>
          </a:p>
        </p:txBody>
      </p:sp>
    </p:spTree>
    <p:extLst>
      <p:ext uri="{BB962C8B-B14F-4D97-AF65-F5344CB8AC3E}">
        <p14:creationId xmlns:p14="http://schemas.microsoft.com/office/powerpoint/2010/main" val="2435611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 to read the scenario aloud].</a:t>
            </a:r>
          </a:p>
        </p:txBody>
      </p:sp>
      <p:sp>
        <p:nvSpPr>
          <p:cNvPr id="4" name="Slide Number Placeholder 3"/>
          <p:cNvSpPr>
            <a:spLocks noGrp="1"/>
          </p:cNvSpPr>
          <p:nvPr>
            <p:ph type="sldNum" sz="quarter" idx="10"/>
          </p:nvPr>
        </p:nvSpPr>
        <p:spPr/>
        <p:txBody>
          <a:bodyPr/>
          <a:lstStyle/>
          <a:p>
            <a:fld id="{8246747F-B7F2-43F1-80E0-1B8DE9FE8520}" type="slidenum">
              <a:rPr lang="en-US" smtClean="0"/>
              <a:t>25</a:t>
            </a:fld>
            <a:endParaRPr lang="en-US"/>
          </a:p>
        </p:txBody>
      </p:sp>
    </p:spTree>
    <p:extLst>
      <p:ext uri="{BB962C8B-B14F-4D97-AF65-F5344CB8AC3E}">
        <p14:creationId xmlns:p14="http://schemas.microsoft.com/office/powerpoint/2010/main" val="1930257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Role Play</a:t>
            </a:r>
            <a:r>
              <a:rPr lang="en-US" sz="1200" kern="1200" dirty="0">
                <a:solidFill>
                  <a:schemeClr val="tx1"/>
                </a:solidFill>
                <a:effectLst/>
                <a:latin typeface="+mn-lt"/>
                <a:ea typeface="+mn-ea"/>
                <a:cs typeface="+mn-cs"/>
              </a:rPr>
              <a:t>: During their co-chair pre-meeting, Mr./Ms. Williams (Assistant Hospital Administrator) and Mr./Ms. Garcia (Social Worker) address the note. Mr./Ms. Garcia heard that Mr./Ms. Williams approved the note. Everyone on the 3rd and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floors is very upset about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will they solve the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a:t>
            </a:r>
            <a:r>
              <a:rPr lang="en-US" sz="1200" kern="1200" baseline="0" dirty="0">
                <a:solidFill>
                  <a:schemeClr val="tx1"/>
                </a:solidFill>
                <a:effectLst/>
                <a:latin typeface="+mn-lt"/>
                <a:ea typeface="+mn-ea"/>
                <a:cs typeface="+mn-cs"/>
              </a:rPr>
              <a:t> two separate pairs of role players (one union, one management in each pair) to come into the hallway.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One pair takes on the contentious Role Play, the other group takes the IBPS role play.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Bring in the contentious</a:t>
            </a:r>
            <a:r>
              <a:rPr lang="en-US" baseline="0" dirty="0"/>
              <a:t> role play first.</a:t>
            </a:r>
          </a:p>
          <a:p>
            <a:pPr marL="171450" indent="-171450">
              <a:buFont typeface="Arial" panose="020B0604020202020204" pitchFamily="34" charset="0"/>
              <a:buChar char="•"/>
            </a:pPr>
            <a:r>
              <a:rPr lang="en-US" dirty="0"/>
              <a:t>Feedback from participants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Bring</a:t>
            </a:r>
            <a:r>
              <a:rPr lang="en-US" baseline="0" dirty="0"/>
              <a:t> in the IBPS role play second</a:t>
            </a:r>
          </a:p>
          <a:p>
            <a:pPr marL="171450" indent="-171450">
              <a:buFont typeface="Arial" panose="020B0604020202020204" pitchFamily="34" charset="0"/>
              <a:buChar char="•"/>
            </a:pPr>
            <a:r>
              <a:rPr lang="en-US" baseline="0" dirty="0"/>
              <a:t>Feedback from participants</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26</a:t>
            </a:fld>
            <a:endParaRPr lang="en-US"/>
          </a:p>
        </p:txBody>
      </p:sp>
    </p:spTree>
    <p:extLst>
      <p:ext uri="{BB962C8B-B14F-4D97-AF65-F5344CB8AC3E}">
        <p14:creationId xmlns:p14="http://schemas.microsoft.com/office/powerpoint/2010/main" val="3551121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how the different</a:t>
            </a:r>
            <a:r>
              <a:rPr lang="en-US" baseline="0" dirty="0"/>
              <a:t> role plays revealed the different approaches to problem-solving.</a:t>
            </a:r>
          </a:p>
          <a:p>
            <a:endParaRPr lang="en-US" baseline="0" dirty="0"/>
          </a:p>
          <a:p>
            <a:r>
              <a:rPr lang="en-US" baseline="0" dirty="0"/>
              <a:t>Ask participants to tell you how the role plays illustrated each specific point (be very specific about what was said/done during role plays)</a:t>
            </a:r>
            <a:endParaRPr lang="en-US" dirty="0"/>
          </a:p>
          <a:p>
            <a:endParaRPr lang="en-US" dirty="0"/>
          </a:p>
          <a:p>
            <a:r>
              <a:rPr lang="en-US" dirty="0"/>
              <a:t>Megaphone Created by </a:t>
            </a:r>
            <a:r>
              <a:rPr lang="en-US" dirty="0" err="1"/>
              <a:t>Rocketpixel</a:t>
            </a:r>
            <a:r>
              <a:rPr lang="en-US" dirty="0"/>
              <a:t> - Freepik.com</a:t>
            </a:r>
          </a:p>
        </p:txBody>
      </p:sp>
      <p:sp>
        <p:nvSpPr>
          <p:cNvPr id="4" name="Slide Number Placeholder 3"/>
          <p:cNvSpPr>
            <a:spLocks noGrp="1"/>
          </p:cNvSpPr>
          <p:nvPr>
            <p:ph type="sldNum" sz="quarter" idx="10"/>
          </p:nvPr>
        </p:nvSpPr>
        <p:spPr/>
        <p:txBody>
          <a:bodyPr/>
          <a:lstStyle/>
          <a:p>
            <a:fld id="{8246747F-B7F2-43F1-80E0-1B8DE9FE8520}" type="slidenum">
              <a:rPr lang="en-US" smtClean="0"/>
              <a:t>27</a:t>
            </a:fld>
            <a:endParaRPr lang="en-US"/>
          </a:p>
        </p:txBody>
      </p:sp>
    </p:spTree>
    <p:extLst>
      <p:ext uri="{BB962C8B-B14F-4D97-AF65-F5344CB8AC3E}">
        <p14:creationId xmlns:p14="http://schemas.microsoft.com/office/powerpoint/2010/main" val="1873405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Define the issue. </a:t>
            </a:r>
            <a:r>
              <a:rPr lang="en-US" b="1" dirty="0"/>
              <a:t>What is the issue?</a:t>
            </a:r>
            <a:endParaRPr lang="en-US" dirty="0"/>
          </a:p>
          <a:p>
            <a:pPr lvl="0"/>
            <a:r>
              <a:rPr lang="en-US" u="sng" dirty="0"/>
              <a:t>Immediate issue</a:t>
            </a:r>
            <a:r>
              <a:rPr lang="en-US" dirty="0"/>
              <a:t>: both sides agree that the 3</a:t>
            </a:r>
            <a:r>
              <a:rPr lang="en-US" baseline="30000" dirty="0"/>
              <a:t>rd</a:t>
            </a:r>
            <a:r>
              <a:rPr lang="en-US" dirty="0"/>
              <a:t> floor breakroom is overcrowded. There’s not enough room for people to sit, and the refrigerator is always overflowing. (smaller issue, needs to be addressed now)</a:t>
            </a:r>
          </a:p>
          <a:p>
            <a:pPr lvl="0"/>
            <a:r>
              <a:rPr lang="en-US" u="sng" dirty="0"/>
              <a:t>Underlying issue</a:t>
            </a:r>
            <a:r>
              <a:rPr lang="en-US" dirty="0"/>
              <a:t>: Communicating and collaborating when a policy changes (larger issue, needs to be addressed as well, but might take a little longer to fully implement strategy)</a:t>
            </a:r>
          </a:p>
          <a:p>
            <a:r>
              <a:rPr lang="en-US" dirty="0"/>
              <a:t> </a:t>
            </a:r>
          </a:p>
          <a:p>
            <a:r>
              <a:rPr lang="en-US" dirty="0"/>
              <a:t>**Even though (b) is an issue, let’s work on </a:t>
            </a:r>
            <a:r>
              <a:rPr lang="en-US" b="1" dirty="0"/>
              <a:t>(a)</a:t>
            </a:r>
            <a:r>
              <a:rPr lang="en-US" dirty="0"/>
              <a:t> right now and address (b) during a future meeting.</a:t>
            </a:r>
          </a:p>
          <a:p>
            <a:r>
              <a:rPr lang="en-US" dirty="0"/>
              <a:t> </a:t>
            </a:r>
          </a:p>
        </p:txBody>
      </p:sp>
      <p:sp>
        <p:nvSpPr>
          <p:cNvPr id="4" name="Slide Number Placeholder 3"/>
          <p:cNvSpPr>
            <a:spLocks noGrp="1"/>
          </p:cNvSpPr>
          <p:nvPr>
            <p:ph type="sldNum" sz="quarter" idx="10"/>
          </p:nvPr>
        </p:nvSpPr>
        <p:spPr/>
        <p:txBody>
          <a:bodyPr/>
          <a:lstStyle/>
          <a:p>
            <a:fld id="{8246747F-B7F2-43F1-80E0-1B8DE9FE8520}" type="slidenum">
              <a:rPr lang="en-US" smtClean="0"/>
              <a:t>28</a:t>
            </a:fld>
            <a:endParaRPr lang="en-US"/>
          </a:p>
        </p:txBody>
      </p:sp>
    </p:spTree>
    <p:extLst>
      <p:ext uri="{BB962C8B-B14F-4D97-AF65-F5344CB8AC3E}">
        <p14:creationId xmlns:p14="http://schemas.microsoft.com/office/powerpoint/2010/main" val="1732123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Determine interests. </a:t>
            </a:r>
            <a:r>
              <a:rPr lang="en-US" b="1" dirty="0"/>
              <a:t>What are the underlying </a:t>
            </a:r>
            <a:r>
              <a:rPr lang="en-US" b="1" u="sng" dirty="0"/>
              <a:t>needs</a:t>
            </a:r>
            <a:r>
              <a:rPr lang="en-US" b="1" dirty="0"/>
              <a:t> and </a:t>
            </a:r>
            <a:r>
              <a:rPr lang="en-US" b="1" u="sng" dirty="0"/>
              <a:t>concerns</a:t>
            </a:r>
            <a:r>
              <a:rPr lang="en-US" b="1" dirty="0"/>
              <a:t> of both sides?</a:t>
            </a:r>
            <a:r>
              <a:rPr lang="en-US" dirty="0"/>
              <a:t> </a:t>
            </a:r>
          </a:p>
          <a:p>
            <a:pPr lvl="0"/>
            <a:endParaRPr lang="en-US" dirty="0"/>
          </a:p>
          <a:p>
            <a:pPr lvl="0"/>
            <a:r>
              <a:rPr lang="en-US" dirty="0"/>
              <a:t>Staff want a conveniently located break room with vending machines and enough room for people to sit down.</a:t>
            </a:r>
          </a:p>
          <a:p>
            <a:pPr lvl="0"/>
            <a:r>
              <a:rPr lang="en-US" dirty="0"/>
              <a:t>(BUT Why?) </a:t>
            </a:r>
            <a:r>
              <a:rPr lang="en-US" u="sng" dirty="0"/>
              <a:t>They want to be able to enjoy their breaks and return to work refreshed, not more stressed out.</a:t>
            </a:r>
            <a:endParaRPr lang="en-US" dirty="0"/>
          </a:p>
          <a:p>
            <a:pPr lvl="0"/>
            <a:endParaRPr lang="en-US" dirty="0"/>
          </a:p>
          <a:p>
            <a:pPr lvl="0"/>
            <a:r>
              <a:rPr lang="en-US" dirty="0"/>
              <a:t>Williams wants to avoid overcrowding in the breakrooms. (Why?) </a:t>
            </a:r>
            <a:r>
              <a:rPr lang="en-US" u="sng" dirty="0"/>
              <a:t>She also wants workers to enjoy their breaks so they can return to work refreshed, not more stressed out.</a:t>
            </a:r>
            <a:endParaRPr lang="en-US" dirty="0"/>
          </a:p>
          <a:p>
            <a:r>
              <a:rPr lang="en-US" dirty="0"/>
              <a:t> </a:t>
            </a:r>
          </a:p>
          <a:p>
            <a:r>
              <a:rPr lang="en-US" dirty="0"/>
              <a:t> </a:t>
            </a:r>
          </a:p>
          <a:p>
            <a:r>
              <a:rPr lang="en-US" dirty="0"/>
              <a:t> </a:t>
            </a:r>
          </a:p>
          <a:p>
            <a:pPr lvl="0"/>
            <a:r>
              <a:rPr lang="en-US" dirty="0"/>
              <a:t>Develop solutions. </a:t>
            </a:r>
            <a:r>
              <a:rPr lang="en-US" b="1" dirty="0"/>
              <a:t>What solutions might that addresses our shared interests?</a:t>
            </a:r>
            <a:endParaRPr lang="en-US" dirty="0"/>
          </a:p>
          <a:p>
            <a:pPr lvl="0"/>
            <a:r>
              <a:rPr lang="en-US" dirty="0"/>
              <a:t>Williams and Garcia each present a lot of different solutions.</a:t>
            </a:r>
          </a:p>
          <a:p>
            <a:pPr lvl="0"/>
            <a:r>
              <a:rPr lang="en-US" dirty="0"/>
              <a:t>They follow the brainstorming rules, and don’t censor anything.</a:t>
            </a:r>
          </a:p>
          <a:p>
            <a:r>
              <a:rPr lang="en-US" dirty="0"/>
              <a:t> </a:t>
            </a:r>
          </a:p>
          <a:p>
            <a:pPr lvl="0"/>
            <a:r>
              <a:rPr lang="en-US" dirty="0"/>
              <a:t>Select solutions using consensus. </a:t>
            </a:r>
            <a:r>
              <a:rPr lang="en-US" b="1" dirty="0"/>
              <a:t>Which of these solutions works best for both parties?</a:t>
            </a:r>
            <a:endParaRPr lang="en-US" dirty="0"/>
          </a:p>
          <a:p>
            <a:pPr lvl="0"/>
            <a:r>
              <a:rPr lang="en-US" dirty="0"/>
              <a:t>Williams might suggest that having workers use the 1</a:t>
            </a:r>
            <a:r>
              <a:rPr lang="en-US" baseline="30000" dirty="0"/>
              <a:t>st</a:t>
            </a:r>
            <a:r>
              <a:rPr lang="en-US" dirty="0"/>
              <a:t> floor break room is the best way to go. It’s far bigger, so there’s room for everyone to sit. Also, there are three refrigerators – plenty of space.</a:t>
            </a:r>
          </a:p>
          <a:p>
            <a:pPr lvl="0"/>
            <a:r>
              <a:rPr lang="en-US" dirty="0"/>
              <a:t>Garcia has concerns about this solution. It takes time for workers on the third floor to go all the way to the first floor. Also, the first floor break room doesn’t have vending machines. Many of her colleagues use the vending machines on the 3</a:t>
            </a:r>
            <a:r>
              <a:rPr lang="en-US" baseline="30000" dirty="0"/>
              <a:t>rd</a:t>
            </a:r>
            <a:r>
              <a:rPr lang="en-US" dirty="0"/>
              <a:t> floor every day.</a:t>
            </a:r>
          </a:p>
          <a:p>
            <a:pPr lvl="0"/>
            <a:r>
              <a:rPr lang="en-US" dirty="0"/>
              <a:t>Williams might suggest that she can have vending machines put in the first floor.</a:t>
            </a:r>
          </a:p>
          <a:p>
            <a:pPr lvl="0"/>
            <a:r>
              <a:rPr lang="en-US" dirty="0"/>
              <a:t>Garcia says that might work, but she still has concerns about people using 5 minutes of their 15 minute break to walk back and forth. The elevators are really slow.</a:t>
            </a:r>
          </a:p>
          <a:p>
            <a:pPr lvl="0"/>
            <a:r>
              <a:rPr lang="en-US" dirty="0"/>
              <a:t>Williams suggests that the breaks be extended by 5 minutes to let people on the 3</a:t>
            </a:r>
            <a:r>
              <a:rPr lang="en-US" baseline="30000" dirty="0"/>
              <a:t>rd</a:t>
            </a:r>
            <a:r>
              <a:rPr lang="en-US" dirty="0"/>
              <a:t> and 4</a:t>
            </a:r>
            <a:r>
              <a:rPr lang="en-US" baseline="30000" dirty="0"/>
              <a:t>th</a:t>
            </a:r>
            <a:r>
              <a:rPr lang="en-US" dirty="0"/>
              <a:t> floors reach the 1</a:t>
            </a:r>
            <a:r>
              <a:rPr lang="en-US" baseline="30000" dirty="0"/>
              <a:t>st</a:t>
            </a:r>
            <a:r>
              <a:rPr lang="en-US" dirty="0"/>
              <a:t> floor break room. </a:t>
            </a:r>
          </a:p>
          <a:p>
            <a:pPr lvl="0"/>
            <a:r>
              <a:rPr lang="en-US" dirty="0"/>
              <a:t>Garcia says that might work, and that they could present this proposal at the next LMC meeting.</a:t>
            </a:r>
          </a:p>
          <a:p>
            <a:pPr lvl="0"/>
            <a:r>
              <a:rPr lang="en-US" dirty="0"/>
              <a:t>They both agree to present the proposal at the next LMC, as well as create an agenda item regarding communication around policy changes (the larger issue at hand here).</a:t>
            </a:r>
          </a:p>
          <a:p>
            <a:endParaRPr lang="en-US" dirty="0"/>
          </a:p>
          <a:p>
            <a:endParaRPr lang="en-US" baseline="0" dirty="0"/>
          </a:p>
          <a:p>
            <a:endParaRPr lang="en-US" baseline="0" dirty="0"/>
          </a:p>
          <a:p>
            <a:r>
              <a:rPr lang="en-US" baseline="0" dirty="0"/>
              <a:t>[Reference the “Overview of Interest-Based Problem Solving” document, “OUR RESOURCES, section 5. Don’t read through it, as it is just a review of what was discussed].</a:t>
            </a:r>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29</a:t>
            </a:fld>
            <a:endParaRPr lang="en-US"/>
          </a:p>
        </p:txBody>
      </p:sp>
    </p:spTree>
    <p:extLst>
      <p:ext uri="{BB962C8B-B14F-4D97-AF65-F5344CB8AC3E}">
        <p14:creationId xmlns:p14="http://schemas.microsoft.com/office/powerpoint/2010/main" val="106200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Introduce the exercise: “The Tallest Tower.” And tell the group that it is an exercise about communication and collaboration. Then randomly divide participants into groups of 4-5. It’s ideal to have at least 3-4 separate groups working on this project. Ask each group to elect a team captain and a team name. Write the names of the teams on a white board or chart paper.</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Ask the team captains to come to the front and select a bag of supplies. Tell the</a:t>
            </a:r>
            <a:r>
              <a:rPr lang="en-US" sz="1200" kern="1200" baseline="0" dirty="0">
                <a:solidFill>
                  <a:schemeClr val="tx1"/>
                </a:solidFill>
                <a:effectLst/>
                <a:latin typeface="+mn-lt"/>
                <a:ea typeface="+mn-ea"/>
                <a:cs typeface="+mn-cs"/>
              </a:rPr>
              <a:t> groups that each one of them has a special power, which they will find in their bags. IN ORDER TO USE YOUR SPECIAL POWER, THE GROUP MUST FOLLOW THE INSTRUCTIONS ON THE RED CARDS. </a:t>
            </a:r>
            <a:r>
              <a:rPr lang="en-US" sz="1200" kern="1200" dirty="0">
                <a:solidFill>
                  <a:schemeClr val="tx1"/>
                </a:solidFill>
                <a:effectLst/>
                <a:latin typeface="+mn-lt"/>
                <a:ea typeface="+mn-ea"/>
                <a:cs typeface="+mn-cs"/>
              </a:rPr>
              <a:t>Then give these specific instructions: “The goal is to build the tallest free-standing tower with the supplies in the bags – and ONLY the supplies in the bags. Winners will receive prizes. You have 20 minutes. Go.”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Participants are given 20 minutes to build their towers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HALFTIME:</a:t>
            </a:r>
            <a:r>
              <a:rPr lang="en-US" sz="1200" kern="1200" baseline="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Stop building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Ask for representatives of each group to explain their building process, their challenges and their successes so far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[This gives the groups opportunity to notice the unequal distribution of supplies]</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the 20 minutes are up, measure the separate structures and reward the winning team with prizes. (Assuming they did not collaborate, which is the best outcome). Make sure you have enough prizes for all participants, but only give the reward to the winning team – for now. Circle the team’s name on the white board, shower them with praise.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Debrief. The instructor then leads a brief summary discussion. Some sample discussion questions: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Raise your hand if you helped build a tower!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What worked well?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What challenges did you encounter and how did you overcome them?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Did you build the tallest tower you could? Why or why not?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 the following questions if the groups did not collaborate or share supplies: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Did you assume that you were only supposed to collaborate with those in your small group?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What would have been possible if you had decided to share resources with the whole group?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Would you have had a taller tower?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Why didn't you?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Did teams choose to use their special ability? Why or why not?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Did you assume that there were only prizes for ONE GROUP of winners? Well, you were wrong – there are enough prizes for everyone! (Distribute prizes to the rest of the group…) Sometimes we think that the rewards for our work are limited, but most often, there is enough to go around…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Add the following questions if the groups collaborate: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How did you come to the decision to collaborate?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What became possible once you made the decision to share resources?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What was challenging?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And then to make the issues really hit home, you need to tie it back to collaboration and communication on your specific team or group: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How does building the tower in this activity compare to your daily work? or the way our group is organized? (Point out that dividing into teams is like dividing a work cohort into units or departments – it’s necessary but might encourage competition)…</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How does this activity relate to being part of the larger company, organization, or group?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What are the real world barriers to collaboration, and how can we draw parallels between this exercise and the real world?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How can we encourage collaboration, communication, and sharing among the whole group? </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[SEE</a:t>
            </a:r>
            <a:r>
              <a:rPr lang="en-US" kern="1200" baseline="0" dirty="0">
                <a:solidFill>
                  <a:schemeClr val="tx1"/>
                </a:solidFill>
                <a:effectLst/>
                <a:latin typeface="+mn-lt"/>
                <a:ea typeface="+mn-ea"/>
                <a:cs typeface="+mn-cs"/>
              </a:rPr>
              <a:t> TALLEST TOWER LESSON PLAN FOR MORE DETAILS]</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a:t>
            </a:fld>
            <a:endParaRPr lang="en-US"/>
          </a:p>
        </p:txBody>
      </p:sp>
    </p:spTree>
    <p:extLst>
      <p:ext uri="{BB962C8B-B14F-4D97-AF65-F5344CB8AC3E}">
        <p14:creationId xmlns:p14="http://schemas.microsoft.com/office/powerpoint/2010/main" val="1969712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Develop solutions. </a:t>
            </a:r>
            <a:r>
              <a:rPr lang="en-US" b="1" dirty="0"/>
              <a:t>What solutions might that addresses our shared interests?</a:t>
            </a:r>
            <a:endParaRPr lang="en-US" dirty="0"/>
          </a:p>
          <a:p>
            <a:pPr lvl="0"/>
            <a:r>
              <a:rPr lang="en-US" sz="1200" dirty="0"/>
              <a:t>-Staff and management each present a lot of different solutions </a:t>
            </a:r>
          </a:p>
          <a:p>
            <a:pPr lvl="0"/>
            <a:r>
              <a:rPr lang="en-US" sz="1200" dirty="0"/>
              <a:t>-Both sides are encouraged to present solutions that address shared interests</a:t>
            </a:r>
          </a:p>
          <a:p>
            <a:pPr lvl="0"/>
            <a:r>
              <a:rPr lang="en-US" sz="1200" dirty="0"/>
              <a:t>-They follow brainstorming rules, where there is no censoring</a:t>
            </a:r>
          </a:p>
          <a:p>
            <a:pPr lvl="0"/>
            <a:endParaRPr lang="en-US" dirty="0"/>
          </a:p>
          <a:p>
            <a:pPr lvl="0"/>
            <a:endParaRPr lang="en-US" dirty="0"/>
          </a:p>
          <a:p>
            <a:r>
              <a:rPr lang="en-US" dirty="0"/>
              <a:t> </a:t>
            </a:r>
          </a:p>
          <a:p>
            <a:pPr lvl="0"/>
            <a:r>
              <a:rPr lang="en-US" dirty="0"/>
              <a:t>Select solutions using consensus. </a:t>
            </a:r>
            <a:r>
              <a:rPr lang="en-US" b="1" dirty="0"/>
              <a:t>Which of these solutions works best for both parties?</a:t>
            </a:r>
            <a:endParaRPr lang="en-US" dirty="0"/>
          </a:p>
          <a:p>
            <a:pPr lvl="0"/>
            <a:r>
              <a:rPr lang="en-US" dirty="0"/>
              <a:t>Williams might suggest that having workers use the 1</a:t>
            </a:r>
            <a:r>
              <a:rPr lang="en-US" baseline="30000" dirty="0"/>
              <a:t>st</a:t>
            </a:r>
            <a:r>
              <a:rPr lang="en-US" dirty="0"/>
              <a:t> floor break room is the best way to go. It’s far bigger, so there’s room for everyone to sit. Also, there are three refrigerators – plenty of space.</a:t>
            </a:r>
          </a:p>
          <a:p>
            <a:pPr lvl="0"/>
            <a:r>
              <a:rPr lang="en-US" dirty="0"/>
              <a:t>Garcia has concerns about this solution. It takes time for workers on the third floor to go all the way to the first floor. Also, the first floor break room doesn’t have vending machines. Many of her colleagues use the vending machines on the 3</a:t>
            </a:r>
            <a:r>
              <a:rPr lang="en-US" baseline="30000" dirty="0"/>
              <a:t>rd</a:t>
            </a:r>
            <a:r>
              <a:rPr lang="en-US" dirty="0"/>
              <a:t> floor every day.</a:t>
            </a:r>
          </a:p>
          <a:p>
            <a:pPr lvl="0"/>
            <a:r>
              <a:rPr lang="en-US" dirty="0"/>
              <a:t>Williams might suggest that she can have vending machines put in the first floor.</a:t>
            </a:r>
          </a:p>
          <a:p>
            <a:pPr lvl="0"/>
            <a:r>
              <a:rPr lang="en-US" dirty="0"/>
              <a:t>Garcia says that might work, but she still has concerns about people using 5 minutes of their 15 minute break to walk back and forth. The elevators are really slow.</a:t>
            </a:r>
          </a:p>
          <a:p>
            <a:pPr lvl="0"/>
            <a:r>
              <a:rPr lang="en-US" dirty="0"/>
              <a:t>Williams suggests that the breaks be extended by 5 minutes to let people on the 3</a:t>
            </a:r>
            <a:r>
              <a:rPr lang="en-US" baseline="30000" dirty="0"/>
              <a:t>rd</a:t>
            </a:r>
            <a:r>
              <a:rPr lang="en-US" dirty="0"/>
              <a:t> and 4</a:t>
            </a:r>
            <a:r>
              <a:rPr lang="en-US" baseline="30000" dirty="0"/>
              <a:t>th</a:t>
            </a:r>
            <a:r>
              <a:rPr lang="en-US" dirty="0"/>
              <a:t> floors reach the 1</a:t>
            </a:r>
            <a:r>
              <a:rPr lang="en-US" baseline="30000" dirty="0"/>
              <a:t>st</a:t>
            </a:r>
            <a:r>
              <a:rPr lang="en-US" dirty="0"/>
              <a:t> floor break room. </a:t>
            </a:r>
          </a:p>
          <a:p>
            <a:pPr lvl="0"/>
            <a:r>
              <a:rPr lang="en-US" dirty="0"/>
              <a:t>Garcia says that might work, and that they could present this proposal at the next LMC meeting.</a:t>
            </a:r>
          </a:p>
          <a:p>
            <a:pPr lvl="0"/>
            <a:r>
              <a:rPr lang="en-US" dirty="0"/>
              <a:t>They both agree to present the proposal at the next LMC, as well as create an agenda item regarding communication around policy changes (the larger issue at hand here).</a:t>
            </a:r>
          </a:p>
          <a:p>
            <a:endParaRPr lang="en-US" dirty="0"/>
          </a:p>
          <a:p>
            <a:endParaRPr lang="en-US" baseline="0" dirty="0"/>
          </a:p>
          <a:p>
            <a:endParaRPr lang="en-US" baseline="0" dirty="0"/>
          </a:p>
          <a:p>
            <a:r>
              <a:rPr lang="en-US" baseline="0" dirty="0"/>
              <a:t>[Reference the “Overview of Interest-Based Problem Solving” document, “OUR RESOURCES, section 5. Don’t read through it, as it is just a review of what was discussed].</a:t>
            </a:r>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30</a:t>
            </a:fld>
            <a:endParaRPr lang="en-US"/>
          </a:p>
        </p:txBody>
      </p:sp>
    </p:spTree>
    <p:extLst>
      <p:ext uri="{BB962C8B-B14F-4D97-AF65-F5344CB8AC3E}">
        <p14:creationId xmlns:p14="http://schemas.microsoft.com/office/powerpoint/2010/main" val="578557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Select solutions using consensus. </a:t>
            </a:r>
            <a:r>
              <a:rPr lang="en-US" b="1" dirty="0"/>
              <a:t>Which of these solutions works best for both parties?</a:t>
            </a:r>
            <a:endParaRPr lang="en-US" dirty="0"/>
          </a:p>
          <a:p>
            <a:pPr lvl="0"/>
            <a:endParaRPr lang="en-US" dirty="0"/>
          </a:p>
          <a:p>
            <a:pPr lvl="0"/>
            <a:r>
              <a:rPr lang="en-US" dirty="0"/>
              <a:t>-Management might suggest that having workers use the 1</a:t>
            </a:r>
            <a:r>
              <a:rPr lang="en-US" baseline="30000" dirty="0"/>
              <a:t>st</a:t>
            </a:r>
            <a:r>
              <a:rPr lang="en-US" dirty="0"/>
              <a:t> floor break room is the best way to go. It’s far bigger, so there’s room for everyone to sit. Also, there are three refrigerators – plenty of space.</a:t>
            </a:r>
          </a:p>
          <a:p>
            <a:pPr lvl="0"/>
            <a:endParaRPr lang="en-US" dirty="0"/>
          </a:p>
          <a:p>
            <a:pPr lvl="0"/>
            <a:r>
              <a:rPr lang="en-US" dirty="0"/>
              <a:t>-Staff have concerns about this solution. It takes time for workers on the third floor to go all the way to the first floor. Also, the first floor break room doesn’t have vending machines. Many staff use the vending machines on the 3</a:t>
            </a:r>
            <a:r>
              <a:rPr lang="en-US" baseline="30000" dirty="0"/>
              <a:t>rd</a:t>
            </a:r>
            <a:r>
              <a:rPr lang="en-US" dirty="0"/>
              <a:t> floor every day.</a:t>
            </a:r>
          </a:p>
          <a:p>
            <a:pPr lvl="0"/>
            <a:endParaRPr lang="en-US" dirty="0"/>
          </a:p>
          <a:p>
            <a:pPr lvl="0"/>
            <a:r>
              <a:rPr lang="en-US" dirty="0"/>
              <a:t>-Management might suggest that they can have vending machines put in the first floor.</a:t>
            </a:r>
          </a:p>
          <a:p>
            <a:pPr lvl="0"/>
            <a:endParaRPr lang="en-US" dirty="0"/>
          </a:p>
          <a:p>
            <a:pPr lvl="0"/>
            <a:r>
              <a:rPr lang="en-US" dirty="0"/>
              <a:t>-Staff says that might work, but they still have concerns about people using 5 minutes of their 15 minute break to walk back and forth. The elevators are really slow.</a:t>
            </a:r>
          </a:p>
          <a:p>
            <a:pPr lvl="0"/>
            <a:endParaRPr lang="en-US" dirty="0"/>
          </a:p>
          <a:p>
            <a:pPr lvl="0"/>
            <a:r>
              <a:rPr lang="en-US" dirty="0"/>
              <a:t>-Management</a:t>
            </a:r>
            <a:r>
              <a:rPr lang="en-US" baseline="0" dirty="0"/>
              <a:t> </a:t>
            </a:r>
            <a:r>
              <a:rPr lang="en-US" dirty="0"/>
              <a:t>suggests that the breaks be extended by 5 minutes to let people on the 3</a:t>
            </a:r>
            <a:r>
              <a:rPr lang="en-US" baseline="30000" dirty="0"/>
              <a:t>rd</a:t>
            </a:r>
            <a:r>
              <a:rPr lang="en-US" dirty="0"/>
              <a:t> and 4</a:t>
            </a:r>
            <a:r>
              <a:rPr lang="en-US" baseline="30000" dirty="0"/>
              <a:t>th</a:t>
            </a:r>
            <a:r>
              <a:rPr lang="en-US" dirty="0"/>
              <a:t> floors reach the 1</a:t>
            </a:r>
            <a:r>
              <a:rPr lang="en-US" baseline="30000" dirty="0"/>
              <a:t>st</a:t>
            </a:r>
            <a:r>
              <a:rPr lang="en-US" dirty="0"/>
              <a:t> floor break room. </a:t>
            </a:r>
          </a:p>
          <a:p>
            <a:pPr lvl="0"/>
            <a:endParaRPr lang="en-US" dirty="0"/>
          </a:p>
          <a:p>
            <a:pPr lvl="0"/>
            <a:r>
              <a:rPr lang="en-US" dirty="0"/>
              <a:t>-Staff</a:t>
            </a:r>
            <a:r>
              <a:rPr lang="en-US" baseline="0" dirty="0"/>
              <a:t> thinks </a:t>
            </a:r>
            <a:r>
              <a:rPr lang="en-US" dirty="0"/>
              <a:t>that might work, and that they could present this proposal at the next LMC meeting.</a:t>
            </a:r>
          </a:p>
          <a:p>
            <a:pPr lvl="0"/>
            <a:endParaRPr lang="en-US" dirty="0"/>
          </a:p>
          <a:p>
            <a:pPr lvl="0"/>
            <a:r>
              <a:rPr lang="en-US" dirty="0"/>
              <a:t>-Both agree to present the proposal at the next LMC, as well as create an agenda item regarding communication around policy changes (the larger issue at hand here).</a:t>
            </a:r>
          </a:p>
          <a:p>
            <a:endParaRPr lang="en-US" dirty="0"/>
          </a:p>
          <a:p>
            <a:endParaRPr lang="en-US" baseline="0" dirty="0"/>
          </a:p>
          <a:p>
            <a:endParaRPr lang="en-US" baseline="0" dirty="0"/>
          </a:p>
          <a:p>
            <a:r>
              <a:rPr lang="en-US" baseline="0" dirty="0"/>
              <a:t>[Reference the “Overview of Interest-Based Problem Solving” document, “OUR RESOURCES, section 5. Don’t read through it, as it is just a review of what was discussed].</a:t>
            </a:r>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31</a:t>
            </a:fld>
            <a:endParaRPr lang="en-US"/>
          </a:p>
        </p:txBody>
      </p:sp>
    </p:spTree>
    <p:extLst>
      <p:ext uri="{BB962C8B-B14F-4D97-AF65-F5344CB8AC3E}">
        <p14:creationId xmlns:p14="http://schemas.microsoft.com/office/powerpoint/2010/main" val="2395543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final topic</a:t>
            </a:r>
            <a:r>
              <a:rPr lang="en-US" sz="1200" kern="1200" baseline="0" dirty="0">
                <a:solidFill>
                  <a:schemeClr val="tx1"/>
                </a:solidFill>
                <a:effectLst/>
                <a:latin typeface="+mn-lt"/>
                <a:ea typeface="+mn-ea"/>
                <a:cs typeface="+mn-cs"/>
              </a:rPr>
              <a:t> today is </a:t>
            </a:r>
            <a:r>
              <a:rPr lang="it-IT" sz="1200" kern="1200" dirty="0">
                <a:solidFill>
                  <a:schemeClr val="tx1"/>
                </a:solidFill>
                <a:effectLst/>
                <a:latin typeface="+mn-lt"/>
                <a:ea typeface="+mn-ea"/>
                <a:cs typeface="+mn-cs"/>
              </a:rPr>
              <a:t>consensus</a:t>
            </a:r>
            <a:r>
              <a:rPr lang="en-US" sz="1200" kern="1200" dirty="0">
                <a:solidFill>
                  <a:schemeClr val="tx1"/>
                </a:solidFill>
                <a:effectLst/>
                <a:latin typeface="+mn-lt"/>
                <a:ea typeface="+mn-ea"/>
                <a:cs typeface="+mn-cs"/>
              </a:rPr>
              <a:t> decision making. Anyone familiar with this kind of decision making? What do you understand about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a:t>
            </a:r>
            <a:r>
              <a:rPr lang="en-US" sz="1200" kern="1200" baseline="0" dirty="0">
                <a:solidFill>
                  <a:schemeClr val="tx1"/>
                </a:solidFill>
                <a:effectLst/>
                <a:latin typeface="+mn-lt"/>
                <a:ea typeface="+mn-ea"/>
                <a:cs typeface="+mn-cs"/>
              </a:rPr>
              <a:t> through “Consensus Decision Making” introduction, section five, “OUR RESOURCES”]</a:t>
            </a:r>
          </a:p>
          <a:p>
            <a:endParaRPr lang="en-US" sz="120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32</a:t>
            </a:fld>
            <a:endParaRPr lang="en-US"/>
          </a:p>
        </p:txBody>
      </p:sp>
    </p:spTree>
    <p:extLst>
      <p:ext uri="{BB962C8B-B14F-4D97-AF65-F5344CB8AC3E}">
        <p14:creationId xmlns:p14="http://schemas.microsoft.com/office/powerpoint/2010/main" val="3600766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Consensus isn’t the only way that committees make decisions. Another way, which we are all familiar with, is majority vote. It’s how our democracy is run.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are the features of majority vote decision making?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are the drawbacks?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Have you used majority vote in committees before? Did it work?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We would like to suggest that our LMC uses the </a:t>
            </a:r>
            <a:r>
              <a:rPr lang="it-IT" sz="1200" kern="1200" dirty="0">
                <a:solidFill>
                  <a:schemeClr val="tx1"/>
                </a:solidFill>
                <a:effectLst/>
                <a:latin typeface="+mn-lt"/>
                <a:ea typeface="+mn-ea"/>
                <a:cs typeface="+mn-cs"/>
              </a:rPr>
              <a:t>consensus</a:t>
            </a:r>
            <a:r>
              <a:rPr lang="en-US" sz="1200" kern="1200" dirty="0">
                <a:solidFill>
                  <a:schemeClr val="tx1"/>
                </a:solidFill>
                <a:effectLst/>
                <a:latin typeface="+mn-lt"/>
                <a:ea typeface="+mn-ea"/>
                <a:cs typeface="+mn-cs"/>
              </a:rPr>
              <a:t> approach. Consensus is an important part of HOW we operate, as it reflects our shared values of equal voice for all and a fully-empowered union and</a:t>
            </a:r>
            <a:r>
              <a:rPr lang="en-US" sz="1200" kern="1200" baseline="0" dirty="0">
                <a:solidFill>
                  <a:schemeClr val="tx1"/>
                </a:solidFill>
                <a:effectLst/>
                <a:latin typeface="+mn-lt"/>
                <a:ea typeface="+mn-ea"/>
                <a:cs typeface="+mn-cs"/>
              </a:rPr>
              <a:t> management</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How do we build consensus? Well, let’s take a look at one way to get there - the 5-step consensus building process.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[Reference “How</a:t>
            </a:r>
            <a:r>
              <a:rPr lang="en-US" sz="1200" kern="1200" baseline="0" dirty="0">
                <a:solidFill>
                  <a:schemeClr val="tx1"/>
                </a:solidFill>
                <a:effectLst/>
                <a:latin typeface="+mn-lt"/>
                <a:ea typeface="+mn-ea"/>
                <a:cs typeface="+mn-cs"/>
              </a:rPr>
              <a:t> to Reach Consensus” tool, section five, “OUR RESOURCES”]</a:t>
            </a:r>
            <a:br>
              <a:rPr lang="en-US" sz="1200" kern="1200" baseline="0" dirty="0">
                <a:solidFill>
                  <a:schemeClr val="tx1"/>
                </a:solidFill>
                <a:effectLst/>
                <a:latin typeface="+mn-lt"/>
                <a:ea typeface="+mn-ea"/>
                <a:cs typeface="+mn-cs"/>
              </a:rPr>
            </a:b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It’s important to note that in a consensus decision-making environment, any SINGLE COMMITTEE MEMBER can effectively block the group from moving forward. We call this a </a:t>
            </a:r>
            <a:r>
              <a:rPr lang="de-DE"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Stand Out.” A standout is any group member who does not agree to move forward on a given proposal.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33</a:t>
            </a:fld>
            <a:endParaRPr lang="en-US"/>
          </a:p>
        </p:txBody>
      </p:sp>
    </p:spTree>
    <p:extLst>
      <p:ext uri="{BB962C8B-B14F-4D97-AF65-F5344CB8AC3E}">
        <p14:creationId xmlns:p14="http://schemas.microsoft.com/office/powerpoint/2010/main" val="185916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KEY MESSAGE: The Standout’s voice is important, and Standing Out should not be considered a bad thing. It takes great courage to be one of the only Standouts in a group that is otherwise in agreement.  But it takes an equal amount of courage (and sometimes even more) to set aside differences in order to help the group move forward toward its goal.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Transition:</a:t>
            </a:r>
            <a:r>
              <a:rPr lang="en-US" sz="1200" kern="1200" baseline="0" dirty="0">
                <a:solidFill>
                  <a:schemeClr val="tx1"/>
                </a:solidFill>
                <a:effectLst/>
                <a:latin typeface="+mn-lt"/>
                <a:ea typeface="+mn-ea"/>
                <a:cs typeface="+mn-cs"/>
              </a:rPr>
              <a:t> So now, let’s practice consensus decision-making with a case study scenario, back at Harbor View Hospital.</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34</a:t>
            </a:fld>
            <a:endParaRPr lang="en-US"/>
          </a:p>
        </p:txBody>
      </p:sp>
    </p:spTree>
    <p:extLst>
      <p:ext uri="{BB962C8B-B14F-4D97-AF65-F5344CB8AC3E}">
        <p14:creationId xmlns:p14="http://schemas.microsoft.com/office/powerpoint/2010/main" val="1933311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ROLE PLAY now requires that the group use </a:t>
            </a:r>
            <a:r>
              <a:rPr lang="en-US" sz="1200" b="1" kern="1200" dirty="0">
                <a:solidFill>
                  <a:schemeClr val="tx1"/>
                </a:solidFill>
                <a:effectLst/>
                <a:latin typeface="+mn-lt"/>
                <a:ea typeface="+mn-ea"/>
                <a:cs typeface="+mn-cs"/>
              </a:rPr>
              <a:t>consensus building methods</a:t>
            </a:r>
            <a:r>
              <a:rPr lang="en-US" sz="1200" kern="1200" dirty="0">
                <a:solidFill>
                  <a:schemeClr val="tx1"/>
                </a:solidFill>
                <a:effectLst/>
                <a:latin typeface="+mn-lt"/>
                <a:ea typeface="+mn-ea"/>
                <a:cs typeface="+mn-cs"/>
              </a:rPr>
              <a:t> and structured discussion to reach a consensus about how to move forward.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Lead the group through a multiple voting exercise, try to prioritize which of the proposals has the most support.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Lead the group through structured discussion, allowing everyone to express his/her opinions. Everyone has 1 minute.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Ask the group for new proposals that might remove blocks that people have or combine proposals to make one that everyone can support.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group cannot for whatever reason reach a consensus after sufficient time, or if the group becomes fractious or blocked, the facilitator should ask a volunteer to read the following to the group:</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would like to respectfully remind our group of the commitment that we have made to partnership and culture change here at Harbor View Hospital. As leaders, we have a responsibility to our staff, our management, and most importantly, our patients to reach a consensus decision about this matter together. While sticking to your convictions is a courageous thing to do, it’s sometimes even more courageous to decide to make a compromise so that the group can move forward. I encourage every one of us to reconsider our positions on this decision. Let’s use this opportunity to show that our group can overcome these difficult obstacles and truly move forward in a collaborative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[Debrief: What are the challenges of reaching consensus? Can you envision this group using the techniques? Why or why not?]</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35</a:t>
            </a:fld>
            <a:endParaRPr lang="en-US"/>
          </a:p>
        </p:txBody>
      </p:sp>
    </p:spTree>
    <p:extLst>
      <p:ext uri="{BB962C8B-B14F-4D97-AF65-F5344CB8AC3E}">
        <p14:creationId xmlns:p14="http://schemas.microsoft.com/office/powerpoint/2010/main" val="3709130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Welcome everyone. Introduce all key players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 through training agenda, highlighting important</a:t>
            </a:r>
            <a:r>
              <a:rPr lang="en-US" sz="1200" kern="1200" baseline="0" dirty="0">
                <a:solidFill>
                  <a:schemeClr val="tx1"/>
                </a:solidFill>
                <a:effectLst/>
                <a:latin typeface="+mn-lt"/>
                <a:ea typeface="+mn-ea"/>
                <a:cs typeface="+mn-cs"/>
              </a:rPr>
              <a:t> items (goal, objectives, key times)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Transition to ice-breaker</a:t>
            </a:r>
            <a:r>
              <a:rPr lang="en-US" sz="1200" kern="1200" baseline="0" dirty="0">
                <a:solidFill>
                  <a:schemeClr val="tx1"/>
                </a:solidFill>
                <a:effectLst/>
                <a:latin typeface="+mn-lt"/>
                <a:ea typeface="+mn-ea"/>
                <a:cs typeface="+mn-cs"/>
              </a:rPr>
              <a:t> activity</a:t>
            </a:r>
            <a:endParaRPr lang="en-US"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36</a:t>
            </a:fld>
            <a:endParaRPr lang="en-US"/>
          </a:p>
        </p:txBody>
      </p:sp>
    </p:spTree>
    <p:extLst>
      <p:ext uri="{BB962C8B-B14F-4D97-AF65-F5344CB8AC3E}">
        <p14:creationId xmlns:p14="http://schemas.microsoft.com/office/powerpoint/2010/main" val="155746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title of this workshop is Navigating Change through Partnership.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During our first meeting, Partnership 101, the facilitators opened up the floor to ideas about what the idea of Partnership means. The idea of Partnership is a fundamental part of why we’re here today. The idea that the Union and Management are much stronger when they work together toward common goals.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 what were some of your responses to this idea of Partnership?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[READ ALOUD</a:t>
            </a:r>
            <a:r>
              <a:rPr lang="en-US" sz="1200" kern="1200" baseline="0" dirty="0">
                <a:solidFill>
                  <a:schemeClr val="tx1"/>
                </a:solidFill>
                <a:effectLst/>
                <a:latin typeface="+mn-lt"/>
                <a:ea typeface="+mn-ea"/>
                <a:cs typeface="+mn-cs"/>
              </a:rPr>
              <a:t> ALL DESCRIPTORS FROM P101]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are all transformative ideas - a complete change in the way that we do business here at LAC+USC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LMC is really the </a:t>
            </a:r>
            <a:r>
              <a:rPr lang="en-US" sz="1200" b="1" kern="1200" dirty="0">
                <a:solidFill>
                  <a:schemeClr val="tx1"/>
                </a:solidFill>
                <a:effectLst/>
                <a:latin typeface="+mn-lt"/>
                <a:ea typeface="+mn-ea"/>
                <a:cs typeface="+mn-cs"/>
              </a:rPr>
              <a:t>embodiment</a:t>
            </a:r>
            <a:r>
              <a:rPr lang="en-US" sz="1200" kern="1200" dirty="0">
                <a:solidFill>
                  <a:schemeClr val="tx1"/>
                </a:solidFill>
                <a:effectLst/>
                <a:latin typeface="+mn-lt"/>
                <a:ea typeface="+mn-ea"/>
                <a:cs typeface="+mn-cs"/>
              </a:rPr>
              <a:t> of this culture change.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fact, if we took the word </a:t>
            </a:r>
            <a:r>
              <a:rPr lang="de-DE"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Partnership</a:t>
            </a:r>
            <a:r>
              <a:rPr lang="en-US" sz="1200" kern="1200" dirty="0">
                <a:solidFill>
                  <a:schemeClr val="tx1"/>
                </a:solidFill>
                <a:effectLst/>
                <a:latin typeface="+mn-lt"/>
                <a:ea typeface="+mn-ea"/>
                <a:cs typeface="+mn-cs"/>
              </a:rPr>
              <a:t>” out of this slide and replaced it with LMC, it would do a pretty good job of defining what this group is.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Our group has the opportunity to represent this culture change in everything that we do moving forward.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It’s a very exciting opportunity, but it will not be without its challenges. We need to recognize that any transformation of this magnitude will not happen without a few bumps in the road. Here’s one way to think about the process of change..</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4</a:t>
            </a:fld>
            <a:endParaRPr lang="en-US"/>
          </a:p>
        </p:txBody>
      </p:sp>
    </p:spTree>
    <p:extLst>
      <p:ext uri="{BB962C8B-B14F-4D97-AF65-F5344CB8AC3E}">
        <p14:creationId xmlns:p14="http://schemas.microsoft.com/office/powerpoint/2010/main" val="147290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Change is a process. It’s not like flipping a light switch.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Big changes, transformative changes, like the one brought on by Obamacare, often take a lot of time and effort to fully take hold. Here’s one theory of change.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 through content of slide, explaining how the process relates to DHS transformation].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Does this reflect your experience?</a:t>
            </a:r>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5</a:t>
            </a:fld>
            <a:endParaRPr lang="en-US"/>
          </a:p>
        </p:txBody>
      </p:sp>
    </p:spTree>
    <p:extLst>
      <p:ext uri="{BB962C8B-B14F-4D97-AF65-F5344CB8AC3E}">
        <p14:creationId xmlns:p14="http://schemas.microsoft.com/office/powerpoint/2010/main" val="405645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our team was developing the curriculum for this workshop, we envisioned what a highly effective LMC would look like. And we let that vision guide us. And we identified three characteristics of a highly effective LMC:</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we envision a highly effective LMC, we see a group that’s </a:t>
            </a:r>
            <a:r>
              <a:rPr lang="en-US" sz="1200" b="1" kern="1200" dirty="0">
                <a:solidFill>
                  <a:schemeClr val="tx1"/>
                </a:solidFill>
                <a:effectLst/>
                <a:latin typeface="+mn-lt"/>
                <a:ea typeface="+mn-ea"/>
                <a:cs typeface="+mn-cs"/>
              </a:rPr>
              <a:t>productive</a:t>
            </a:r>
            <a:r>
              <a:rPr lang="en-US" sz="1200" kern="1200" dirty="0">
                <a:solidFill>
                  <a:schemeClr val="tx1"/>
                </a:solidFill>
                <a:effectLst/>
                <a:latin typeface="+mn-lt"/>
                <a:ea typeface="+mn-ea"/>
                <a:cs typeface="+mn-cs"/>
              </a:rPr>
              <a:t>. We see a group that’s able to identify issues or challenges that need to be addressed and respond with innovative projects or initiatives.</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we envision a highly effective LMC, we see a group that is </a:t>
            </a:r>
            <a:r>
              <a:rPr lang="en-US" sz="1200" b="1" kern="1200" dirty="0">
                <a:solidFill>
                  <a:schemeClr val="tx1"/>
                </a:solidFill>
                <a:effectLst/>
                <a:latin typeface="+mn-lt"/>
                <a:ea typeface="+mn-ea"/>
                <a:cs typeface="+mn-cs"/>
              </a:rPr>
              <a:t>efficient</a:t>
            </a:r>
            <a:r>
              <a:rPr lang="en-US" sz="1200" kern="1200" dirty="0">
                <a:solidFill>
                  <a:schemeClr val="tx1"/>
                </a:solidFill>
                <a:effectLst/>
                <a:latin typeface="+mn-lt"/>
                <a:ea typeface="+mn-ea"/>
                <a:cs typeface="+mn-cs"/>
              </a:rPr>
              <a:t>. We see a group that uses their time and resources wisely. We see a group that understands what its role is, and how to leverage its collective strength to create an impact.</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we envision a highly effective LMC, we see a group that is </a:t>
            </a:r>
            <a:r>
              <a:rPr lang="en-US" sz="1200" b="1" kern="1200" dirty="0">
                <a:solidFill>
                  <a:schemeClr val="tx1"/>
                </a:solidFill>
                <a:effectLst/>
                <a:latin typeface="+mn-lt"/>
                <a:ea typeface="+mn-ea"/>
                <a:cs typeface="+mn-cs"/>
              </a:rPr>
              <a:t>responsive</a:t>
            </a:r>
            <a:r>
              <a:rPr lang="en-US" sz="1200" kern="1200" dirty="0">
                <a:solidFill>
                  <a:schemeClr val="tx1"/>
                </a:solidFill>
                <a:effectLst/>
                <a:latin typeface="+mn-lt"/>
                <a:ea typeface="+mn-ea"/>
                <a:cs typeface="+mn-cs"/>
              </a:rPr>
              <a:t>. We see a group that has its finger on the pulse of what is happening in their workplace. We see a group that recognizes that our most valuable asset at DHS is our people.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 now that we’ve spent a little bit of time thinking about </a:t>
            </a:r>
            <a:r>
              <a:rPr lang="de-DE"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our LMC is, we’re going to spend much of the rest of our time together talking about </a:t>
            </a:r>
            <a:r>
              <a:rPr lang="de-DE"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how.”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 do we turn all of our talk into action?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 can we make some of our big ideas a reality?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 do we work collaboratively to make LAC+USC a better place for everyone?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 do we </a:t>
            </a: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the actual work of transformation?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 TO </a:t>
            </a:r>
            <a:r>
              <a:rPr lang="en-US" sz="1200" b="1" kern="1200" dirty="0">
                <a:solidFill>
                  <a:schemeClr val="tx1"/>
                </a:solidFill>
                <a:effectLst/>
                <a:latin typeface="+mn-lt"/>
                <a:ea typeface="+mn-ea"/>
                <a:cs typeface="+mn-cs"/>
              </a:rPr>
              <a:t>MISSION STATEMENT</a:t>
            </a:r>
            <a:r>
              <a:rPr lang="en-US" sz="1200" b="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DOCUMENT IN THE RESOURCE BINDER (2-page document, under section two, “Our LMC”)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Ask why a mission statement would be important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Describe the process of coming up with a mission statement, using the tools provided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6</a:t>
            </a:fld>
            <a:endParaRPr lang="en-US"/>
          </a:p>
        </p:txBody>
      </p:sp>
    </p:spTree>
    <p:extLst>
      <p:ext uri="{BB962C8B-B14F-4D97-AF65-F5344CB8AC3E}">
        <p14:creationId xmlns:p14="http://schemas.microsoft.com/office/powerpoint/2010/main" val="64476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our first agenda item for your committee to tackle in</a:t>
            </a:r>
            <a:r>
              <a:rPr lang="en-US" baseline="0" dirty="0"/>
              <a:t> the first weeks following this training:</a:t>
            </a:r>
          </a:p>
          <a:p>
            <a:pPr marL="228600" indent="-228600">
              <a:buFont typeface="+mj-lt"/>
              <a:buAutoNum type="arabicPeriod"/>
            </a:pPr>
            <a:r>
              <a:rPr lang="en-US" baseline="0" dirty="0"/>
              <a:t>Create a mission statement (or charter)</a:t>
            </a:r>
          </a:p>
          <a:p>
            <a:pPr marL="685800" lvl="1" indent="-228600">
              <a:buFont typeface="Arial" panose="020B0604020202020204" pitchFamily="34" charset="0"/>
              <a:buChar char="•"/>
            </a:pPr>
            <a:r>
              <a:rPr lang="en-US" baseline="0" dirty="0"/>
              <a:t>Explain that groups can create a charter if they feel it is necessary (a charter is a much more detailed version of a foundational document, which would include the mission statement, and we have an example of a charter they could use as a model.)</a:t>
            </a:r>
          </a:p>
          <a:p>
            <a:pPr marL="685800" lvl="1" indent="-228600">
              <a:buFont typeface="Arial" panose="020B0604020202020204" pitchFamily="34" charset="0"/>
              <a:buChar char="•"/>
            </a:pPr>
            <a:endParaRPr lang="en-US" baseline="0" dirty="0"/>
          </a:p>
          <a:p>
            <a:pPr marL="0" lvl="0" indent="0">
              <a:buFont typeface="Arial" panose="020B0604020202020204" pitchFamily="34" charset="0"/>
              <a:buNone/>
            </a:pPr>
            <a:r>
              <a:rPr lang="en-US" baseline="0" dirty="0"/>
              <a:t>[ASK FOR A VOLUNTEER to write this agenda item on the “Future Agenda Items” chart paper.]</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7</a:t>
            </a:fld>
            <a:endParaRPr lang="en-US"/>
          </a:p>
        </p:txBody>
      </p:sp>
    </p:spTree>
    <p:extLst>
      <p:ext uri="{BB962C8B-B14F-4D97-AF65-F5344CB8AC3E}">
        <p14:creationId xmlns:p14="http://schemas.microsoft.com/office/powerpoint/2010/main" val="106309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are the nuts and bolts of how an effective committee operates? Well, let’s first talk about the roles and responsibilities of team members in our LMC.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 committee needs defined roles, and each of those roles comes with a set of responsibilities.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 TO </a:t>
            </a:r>
            <a:r>
              <a:rPr lang="en-US" sz="1200" b="1" kern="1200" dirty="0">
                <a:solidFill>
                  <a:schemeClr val="tx1"/>
                </a:solidFill>
                <a:effectLst/>
                <a:latin typeface="+mn-lt"/>
                <a:ea typeface="+mn-ea"/>
                <a:cs typeface="+mn-cs"/>
              </a:rPr>
              <a:t>ROLES AND RESPONSIBILITIES</a:t>
            </a:r>
            <a:r>
              <a:rPr lang="en-US" sz="1200" b="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DOCUMENT IN THE RESOURCE BINDER (under section two, “Our LMC”)]</a:t>
            </a:r>
          </a:p>
          <a:p>
            <a:endParaRPr lang="en-US" dirty="0"/>
          </a:p>
          <a:p>
            <a:r>
              <a:rPr lang="en-US" dirty="0"/>
              <a:t>Very IMPORTANT:</a:t>
            </a:r>
            <a:r>
              <a:rPr lang="en-US" baseline="0" dirty="0"/>
              <a:t> Groups may not be used to having co-chairs collaborate on creating the agenda. Underline this. Then: Why is this important?</a:t>
            </a:r>
            <a:endParaRPr lang="en-US" dirty="0"/>
          </a:p>
          <a:p>
            <a:endParaRPr lang="en-US" dirty="0"/>
          </a:p>
          <a:p>
            <a:r>
              <a:rPr lang="en-US" dirty="0"/>
              <a:t>Transition:</a:t>
            </a:r>
            <a:r>
              <a:rPr lang="en-US" baseline="0" dirty="0"/>
              <a:t> In order to have an effective committee, we need to define roles…</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8</a:t>
            </a:fld>
            <a:endParaRPr lang="en-US"/>
          </a:p>
        </p:txBody>
      </p:sp>
    </p:spTree>
    <p:extLst>
      <p:ext uri="{BB962C8B-B14F-4D97-AF65-F5344CB8AC3E}">
        <p14:creationId xmlns:p14="http://schemas.microsoft.com/office/powerpoint/2010/main" val="3951598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our second agenda item for your committee to tackle in</a:t>
            </a:r>
            <a:r>
              <a:rPr lang="en-US" baseline="0" dirty="0"/>
              <a:t> the first weeks following this training:</a:t>
            </a:r>
          </a:p>
          <a:p>
            <a:pPr marL="0" indent="0">
              <a:buFont typeface="+mj-lt"/>
              <a:buNone/>
            </a:pPr>
            <a:r>
              <a:rPr lang="en-US" baseline="0" dirty="0"/>
              <a:t>2. Assign committee roles</a:t>
            </a:r>
          </a:p>
          <a:p>
            <a:pPr marL="685800" lvl="1" indent="-228600">
              <a:buFont typeface="Arial" panose="020B0604020202020204" pitchFamily="34" charset="0"/>
              <a:buChar char="•"/>
            </a:pPr>
            <a:r>
              <a:rPr lang="en-US" baseline="0" dirty="0"/>
              <a:t>Explain that groups can determine which roles best serve their committees. They can even add or subtract roles as necessary. All roles are held on a rotating basis, to be determined by each individual group.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[ASK FOR A VOLUNTEER to write this agenda item on the “Future Agenda Items” chart paper.]</a:t>
            </a:r>
            <a:endParaRPr lang="en-US" dirty="0"/>
          </a:p>
          <a:p>
            <a:endParaRPr lang="en-US" dirty="0"/>
          </a:p>
          <a:p>
            <a:endParaRPr lang="en-US" dirty="0"/>
          </a:p>
          <a:p>
            <a:r>
              <a:rPr lang="en-US" dirty="0"/>
              <a:t>Transition: Let’s</a:t>
            </a:r>
            <a:r>
              <a:rPr lang="en-US" baseline="0" dirty="0"/>
              <a:t> return to our discussion of how we can create the most effective committee…</a:t>
            </a:r>
            <a:endParaRPr lang="en-US" dirty="0"/>
          </a:p>
          <a:p>
            <a:endParaRPr lang="en-US" dirty="0"/>
          </a:p>
        </p:txBody>
      </p:sp>
      <p:sp>
        <p:nvSpPr>
          <p:cNvPr id="4" name="Slide Number Placeholder 3"/>
          <p:cNvSpPr>
            <a:spLocks noGrp="1"/>
          </p:cNvSpPr>
          <p:nvPr>
            <p:ph type="sldNum" sz="quarter" idx="10"/>
          </p:nvPr>
        </p:nvSpPr>
        <p:spPr/>
        <p:txBody>
          <a:bodyPr/>
          <a:lstStyle/>
          <a:p>
            <a:fld id="{8246747F-B7F2-43F1-80E0-1B8DE9FE8520}" type="slidenum">
              <a:rPr lang="en-US" smtClean="0"/>
              <a:t>9</a:t>
            </a:fld>
            <a:endParaRPr lang="en-US"/>
          </a:p>
        </p:txBody>
      </p:sp>
    </p:spTree>
    <p:extLst>
      <p:ext uri="{BB962C8B-B14F-4D97-AF65-F5344CB8AC3E}">
        <p14:creationId xmlns:p14="http://schemas.microsoft.com/office/powerpoint/2010/main" val="396348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189B1B-DF66-449F-8FB3-ABB93039A09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1289978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89B1B-DF66-449F-8FB3-ABB93039A09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58792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89B1B-DF66-449F-8FB3-ABB93039A09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371752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89B1B-DF66-449F-8FB3-ABB93039A09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8059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189B1B-DF66-449F-8FB3-ABB93039A09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373347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189B1B-DF66-449F-8FB3-ABB93039A09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1806748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189B1B-DF66-449F-8FB3-ABB93039A09D}"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371254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189B1B-DF66-449F-8FB3-ABB93039A09D}"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2770061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89B1B-DF66-449F-8FB3-ABB93039A09D}"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154712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189B1B-DF66-449F-8FB3-ABB93039A09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309163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189B1B-DF66-449F-8FB3-ABB93039A09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2E32B-2FC5-4247-B5D4-6C00AEB45AF9}" type="slidenum">
              <a:rPr lang="en-US" smtClean="0"/>
              <a:t>‹#›</a:t>
            </a:fld>
            <a:endParaRPr lang="en-US"/>
          </a:p>
        </p:txBody>
      </p:sp>
    </p:spTree>
    <p:extLst>
      <p:ext uri="{BB962C8B-B14F-4D97-AF65-F5344CB8AC3E}">
        <p14:creationId xmlns:p14="http://schemas.microsoft.com/office/powerpoint/2010/main" val="391094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89B1B-DF66-449F-8FB3-ABB93039A09D}"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2E32B-2FC5-4247-B5D4-6C00AEB45AF9}" type="slidenum">
              <a:rPr lang="en-US" smtClean="0"/>
              <a:t>‹#›</a:t>
            </a:fld>
            <a:endParaRPr lang="en-US"/>
          </a:p>
        </p:txBody>
      </p:sp>
    </p:spTree>
    <p:extLst>
      <p:ext uri="{BB962C8B-B14F-4D97-AF65-F5344CB8AC3E}">
        <p14:creationId xmlns:p14="http://schemas.microsoft.com/office/powerpoint/2010/main" val="1452168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14.gif"/><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omments" Target="../comments/commen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omments" Target="../comments/comment15.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comments" Target="../comments/comment16.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grpSp>
        <p:nvGrpSpPr>
          <p:cNvPr id="14" name="Group 13"/>
          <p:cNvGrpSpPr/>
          <p:nvPr/>
        </p:nvGrpSpPr>
        <p:grpSpPr>
          <a:xfrm>
            <a:off x="3804917" y="2027254"/>
            <a:ext cx="7562117" cy="4594837"/>
            <a:chOff x="3804917" y="2027254"/>
            <a:chExt cx="7562117" cy="4594837"/>
          </a:xfrm>
        </p:grpSpPr>
        <p:pic>
          <p:nvPicPr>
            <p:cNvPr id="1026" name="Picture 2" descr="https://s3-eu-west-1.amazonaws.com/img.condenast.co.uk/1445x878/g_j/Handshakes-05-GQ_31Oct13_b_1445x8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4917" y="2027254"/>
              <a:ext cx="7562117" cy="45948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8032221">
              <a:off x="5624932" y="3936793"/>
              <a:ext cx="503583" cy="1586175"/>
            </a:xfrm>
            <a:prstGeom prst="rect">
              <a:avLst/>
            </a:prstGeom>
            <a:solidFill>
              <a:srgbClr val="745300">
                <a:alpha val="3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7078054">
              <a:off x="4217818" y="3907552"/>
              <a:ext cx="417455" cy="810449"/>
            </a:xfrm>
            <a:prstGeom prst="rect">
              <a:avLst/>
            </a:prstGeom>
            <a:solidFill>
              <a:srgbClr val="745300">
                <a:alpha val="39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8032221">
              <a:off x="5962814" y="3378655"/>
              <a:ext cx="503583" cy="1586175"/>
            </a:xfrm>
            <a:prstGeom prst="rect">
              <a:avLst/>
            </a:prstGeom>
            <a:solidFill>
              <a:srgbClr val="745300">
                <a:alpha val="1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7926596">
              <a:off x="7816659" y="3850735"/>
              <a:ext cx="335391" cy="2133182"/>
            </a:xfrm>
            <a:prstGeom prst="rect">
              <a:avLst/>
            </a:prstGeom>
            <a:solidFill>
              <a:srgbClr val="745300">
                <a:alpha val="3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8094920">
              <a:off x="8625926" y="3824398"/>
              <a:ext cx="335391" cy="1879097"/>
            </a:xfrm>
            <a:prstGeom prst="rect">
              <a:avLst/>
            </a:prstGeom>
            <a:solidFill>
              <a:srgbClr val="745300">
                <a:alpha val="3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6338492">
              <a:off x="3578299" y="3196479"/>
              <a:ext cx="1775876" cy="1002123"/>
            </a:xfrm>
            <a:prstGeom prst="roundRect">
              <a:avLst/>
            </a:prstGeom>
            <a:solidFill>
              <a:srgbClr val="745300">
                <a:alpha val="41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7132599">
              <a:off x="7614942" y="5326234"/>
              <a:ext cx="503583" cy="637401"/>
            </a:xfrm>
            <a:prstGeom prst="rect">
              <a:avLst/>
            </a:prstGeom>
            <a:solidFill>
              <a:schemeClr val="accent4">
                <a:lumMod val="50000"/>
                <a:alpha val="3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7571752">
              <a:off x="7683648" y="4713435"/>
              <a:ext cx="335391" cy="1457778"/>
            </a:xfrm>
            <a:prstGeom prst="rect">
              <a:avLst/>
            </a:prstGeom>
            <a:solidFill>
              <a:schemeClr val="accent4">
                <a:lumMod val="50000"/>
                <a:alpha val="31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p:cNvSpPr/>
            <p:nvPr/>
          </p:nvSpPr>
          <p:spPr>
            <a:xfrm rot="17028936">
              <a:off x="4836707" y="3150923"/>
              <a:ext cx="2464429" cy="1808092"/>
            </a:xfrm>
            <a:prstGeom prst="trapezoid">
              <a:avLst/>
            </a:prstGeom>
            <a:solidFill>
              <a:srgbClr val="745300">
                <a:alpha val="33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6781887">
              <a:off x="6975236" y="3607779"/>
              <a:ext cx="2422097" cy="2267298"/>
            </a:xfrm>
            <a:prstGeom prst="trapezoid">
              <a:avLst/>
            </a:prstGeom>
            <a:solidFill>
              <a:srgbClr val="745300">
                <a:alpha val="3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6781887">
              <a:off x="6370741" y="3906348"/>
              <a:ext cx="1186735" cy="1412842"/>
            </a:xfrm>
            <a:prstGeom prst="roundRect">
              <a:avLst/>
            </a:prstGeom>
            <a:solidFill>
              <a:srgbClr val="745300">
                <a:alpha val="41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6781887">
              <a:off x="9020751" y="4423550"/>
              <a:ext cx="752323" cy="1161610"/>
            </a:xfrm>
            <a:prstGeom prst="roundRect">
              <a:avLst/>
            </a:prstGeom>
            <a:solidFill>
              <a:srgbClr val="745300">
                <a:alpha val="33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282012" y="1"/>
            <a:ext cx="11909987" cy="2253006"/>
          </a:xfrm>
        </p:spPr>
        <p:txBody>
          <a:bodyPr>
            <a:normAutofit/>
          </a:bodyPr>
          <a:lstStyle/>
          <a:p>
            <a:pPr algn="l"/>
            <a:r>
              <a:rPr lang="en-US" sz="8800" dirty="0">
                <a:solidFill>
                  <a:schemeClr val="accent2">
                    <a:lumMod val="50000"/>
                  </a:schemeClr>
                </a:solidFill>
                <a:latin typeface="KG Second Chances Sketch" panose="02000000000000000000"/>
              </a:rPr>
              <a:t>LMC</a:t>
            </a:r>
            <a:r>
              <a:rPr lang="en-US" sz="8800" dirty="0">
                <a:solidFill>
                  <a:schemeClr val="accent2">
                    <a:lumMod val="50000"/>
                  </a:schemeClr>
                </a:solidFill>
                <a:latin typeface="KG Second Chances Sketch" panose="02000000000000000000" pitchFamily="2" charset="0"/>
              </a:rPr>
              <a:t> Workshop</a:t>
            </a:r>
            <a:br>
              <a:rPr lang="en-US" dirty="0">
                <a:latin typeface="Century Gothic" panose="020B0502020202020204" pitchFamily="34" charset="0"/>
              </a:rPr>
            </a:br>
            <a:r>
              <a:rPr lang="en-US" sz="3200" dirty="0">
                <a:latin typeface="KG Blank Space Solid" panose="02000000000000000000" pitchFamily="2" charset="0"/>
              </a:rPr>
              <a:t>NAVIGATING CHANGE through </a:t>
            </a:r>
            <a:r>
              <a:rPr lang="en-US" sz="4000" b="1" dirty="0">
                <a:latin typeface="KG Blank Space Solid" panose="02000000000000000000" pitchFamily="2" charset="0"/>
              </a:rPr>
              <a:t>PARTNERSHIP</a:t>
            </a:r>
          </a:p>
        </p:txBody>
      </p:sp>
    </p:spTree>
    <p:extLst>
      <p:ext uri="{BB962C8B-B14F-4D97-AF65-F5344CB8AC3E}">
        <p14:creationId xmlns:p14="http://schemas.microsoft.com/office/powerpoint/2010/main" val="362476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38200" y="1825625"/>
            <a:ext cx="10515600" cy="1260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KG Blank Space Solid" panose="02000000000000000000" pitchFamily="2" charset="0"/>
              </a:rPr>
              <a:t>What are the key roles and responsibilities of effective teams?</a:t>
            </a:r>
          </a:p>
          <a:p>
            <a:pPr marL="0" indent="0">
              <a:buFont typeface="Arial" panose="020B0604020202020204" pitchFamily="34" charset="0"/>
              <a:buNone/>
            </a:pPr>
            <a:endParaRPr lang="en-US" sz="3600" dirty="0">
              <a:latin typeface="KG Blank Space Solid" panose="02000000000000000000" pitchFamily="2" charset="0"/>
            </a:endParaRPr>
          </a:p>
        </p:txBody>
      </p:sp>
      <p:sp>
        <p:nvSpPr>
          <p:cNvPr id="2" name="Title 1"/>
          <p:cNvSpPr>
            <a:spLocks noGrp="1"/>
          </p:cNvSpPr>
          <p:nvPr>
            <p:ph type="title"/>
          </p:nvPr>
        </p:nvSpPr>
        <p:spPr/>
        <p:txBody>
          <a:bodyPr>
            <a:normAutofit/>
          </a:bodyPr>
          <a:lstStyle/>
          <a:p>
            <a:r>
              <a:rPr lang="en-US" sz="6000" dirty="0">
                <a:solidFill>
                  <a:schemeClr val="accent2">
                    <a:lumMod val="50000"/>
                  </a:schemeClr>
                </a:solidFill>
                <a:latin typeface="KG Second Chances Sketch" panose="02000000000000000000" pitchFamily="2" charset="0"/>
              </a:rPr>
              <a:t>Effective Meeting		</a:t>
            </a:r>
          </a:p>
        </p:txBody>
      </p:sp>
      <p:sp>
        <p:nvSpPr>
          <p:cNvPr id="3" name="Content Placeholder 2"/>
          <p:cNvSpPr>
            <a:spLocks noGrp="1"/>
          </p:cNvSpPr>
          <p:nvPr>
            <p:ph idx="1"/>
          </p:nvPr>
        </p:nvSpPr>
        <p:spPr>
          <a:xfrm>
            <a:off x="838200" y="1825625"/>
            <a:ext cx="10515600" cy="2847975"/>
          </a:xfrm>
        </p:spPr>
        <p:txBody>
          <a:bodyPr>
            <a:normAutofit lnSpcReduction="10000"/>
          </a:bodyPr>
          <a:lstStyle/>
          <a:p>
            <a:pPr marL="0" indent="0">
              <a:buNone/>
            </a:pPr>
            <a:endParaRPr lang="en-US" sz="3600" dirty="0">
              <a:latin typeface="KG Blank Space Solid" panose="02000000000000000000" pitchFamily="2" charset="0"/>
            </a:endParaRPr>
          </a:p>
          <a:p>
            <a:pPr marL="0" indent="0">
              <a:buNone/>
            </a:pPr>
            <a:endParaRPr lang="en-US" sz="3600" dirty="0">
              <a:latin typeface="KG Blank Space Solid" panose="02000000000000000000" pitchFamily="2" charset="0"/>
            </a:endParaRPr>
          </a:p>
          <a:p>
            <a:pPr marL="0" indent="0">
              <a:buNone/>
            </a:pPr>
            <a:endParaRPr lang="en-US" sz="3600" dirty="0">
              <a:latin typeface="KG Blank Space Solid" panose="02000000000000000000" pitchFamily="2" charset="0"/>
            </a:endParaRPr>
          </a:p>
          <a:p>
            <a:pPr marL="0" indent="0">
              <a:buNone/>
            </a:pPr>
            <a:r>
              <a:rPr lang="en-US" sz="3600" dirty="0">
                <a:latin typeface="KG Blank Space Solid" panose="02000000000000000000" pitchFamily="2" charset="0"/>
              </a:rPr>
              <a:t>How do we use our meetings to  be productive, efficient, and responsive?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117815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solidFill>
                  <a:schemeClr val="accent2">
                    <a:lumMod val="50000"/>
                  </a:schemeClr>
                </a:solidFill>
                <a:latin typeface="KG Second Chances Sketch" panose="02000000000000000000" pitchFamily="2" charset="0"/>
              </a:rPr>
              <a:t>External Communications	</a:t>
            </a:r>
          </a:p>
        </p:txBody>
      </p:sp>
      <p:sp>
        <p:nvSpPr>
          <p:cNvPr id="3" name="Content Placeholder 2"/>
          <p:cNvSpPr>
            <a:spLocks noGrp="1"/>
          </p:cNvSpPr>
          <p:nvPr>
            <p:ph idx="1"/>
          </p:nvPr>
        </p:nvSpPr>
        <p:spPr>
          <a:xfrm>
            <a:off x="838200" y="1978024"/>
            <a:ext cx="10515600" cy="2327275"/>
          </a:xfrm>
        </p:spPr>
        <p:txBody>
          <a:bodyPr>
            <a:noAutofit/>
          </a:bodyPr>
          <a:lstStyle/>
          <a:p>
            <a:pPr marL="0" indent="0">
              <a:buNone/>
            </a:pPr>
            <a:r>
              <a:rPr lang="en-US" sz="3600" dirty="0">
                <a:latin typeface="KG Blank Space Solid" panose="02000000000000000000" pitchFamily="2" charset="0"/>
              </a:rPr>
              <a:t>In between meetings, how can we communicate with our constituents about our progress and ask  for their input?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6587"/>
          <a:stretch/>
        </p:blipFill>
        <p:spPr>
          <a:xfrm>
            <a:off x="4872482" y="3891550"/>
            <a:ext cx="3742436" cy="2568957"/>
          </a:xfrm>
          <a:prstGeom prst="rect">
            <a:avLst/>
          </a:prstGeom>
        </p:spPr>
      </p:pic>
      <p:pic>
        <p:nvPicPr>
          <p:cNvPr id="1026" name="Picture 2" descr="Image result for pen circles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4531" y="4142793"/>
            <a:ext cx="488238" cy="6718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pen circles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19283">
            <a:off x="6388424" y="5187332"/>
            <a:ext cx="534889" cy="67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44373" cy="1325563"/>
          </a:xfrm>
        </p:spPr>
        <p:txBody>
          <a:bodyPr>
            <a:noAutofit/>
          </a:bodyPr>
          <a:lstStyle/>
          <a:p>
            <a:pPr algn="ctr"/>
            <a:r>
              <a:rPr lang="en-US" sz="6000" dirty="0">
                <a:solidFill>
                  <a:schemeClr val="accent2">
                    <a:lumMod val="50000"/>
                  </a:schemeClr>
                </a:solidFill>
                <a:latin typeface="KG Second Chances Sketch" panose="02000000000000000000" pitchFamily="2" charset="0"/>
              </a:rPr>
              <a:t>External Communications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63006236"/>
              </p:ext>
            </p:extLst>
          </p:nvPr>
        </p:nvGraphicFramePr>
        <p:xfrm>
          <a:off x="1226359" y="1436028"/>
          <a:ext cx="9739282" cy="4424483"/>
        </p:xfrm>
        <a:graphic>
          <a:graphicData uri="http://schemas.openxmlformats.org/drawingml/2006/table">
            <a:tbl>
              <a:tblPr firstRow="1" bandRow="1">
                <a:tableStyleId>{9D7B26C5-4107-4FEC-AEDC-1716B250A1EF}</a:tableStyleId>
              </a:tblPr>
              <a:tblGrid>
                <a:gridCol w="4869641">
                  <a:extLst>
                    <a:ext uri="{9D8B030D-6E8A-4147-A177-3AD203B41FA5}">
                      <a16:colId xmlns:a16="http://schemas.microsoft.com/office/drawing/2014/main" val="848363399"/>
                    </a:ext>
                  </a:extLst>
                </a:gridCol>
                <a:gridCol w="4869641">
                  <a:extLst>
                    <a:ext uri="{9D8B030D-6E8A-4147-A177-3AD203B41FA5}">
                      <a16:colId xmlns:a16="http://schemas.microsoft.com/office/drawing/2014/main" val="496457238"/>
                    </a:ext>
                  </a:extLst>
                </a:gridCol>
              </a:tblGrid>
              <a:tr h="451407">
                <a:tc>
                  <a:txBody>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Getting the Word Out</a:t>
                      </a:r>
                    </a:p>
                  </a:txBody>
                  <a:tcPr/>
                </a:tc>
                <a:tc>
                  <a:txBody>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Asking for Input</a:t>
                      </a:r>
                    </a:p>
                  </a:txBody>
                  <a:tcPr/>
                </a:tc>
                <a:extLst>
                  <a:ext uri="{0D108BD9-81ED-4DB2-BD59-A6C34878D82A}">
                    <a16:rowId xmlns:a16="http://schemas.microsoft.com/office/drawing/2014/main" val="1545268723"/>
                  </a:ext>
                </a:extLst>
              </a:tr>
              <a:tr h="3784403">
                <a:tc>
                  <a:txBody>
                    <a:bodyPr/>
                    <a:lstStyle/>
                    <a:p>
                      <a:endParaRPr lang="en-US" sz="2000" kern="1200" dirty="0">
                        <a:solidFill>
                          <a:schemeClr val="tx1"/>
                        </a:solidFill>
                        <a:latin typeface="KG Blank Space Solid" panose="02000000000000000000" pitchFamily="2" charset="0"/>
                        <a:ea typeface="+mn-ea"/>
                        <a:cs typeface="+mn-cs"/>
                      </a:endParaRPr>
                    </a:p>
                  </a:txBody>
                  <a:tcPr/>
                </a:tc>
                <a:tc>
                  <a:txBody>
                    <a:bodyPr/>
                    <a:lstStyle/>
                    <a:p>
                      <a:endParaRPr lang="en-US" sz="2000" kern="1200" dirty="0">
                        <a:solidFill>
                          <a:schemeClr val="tx1"/>
                        </a:solidFill>
                        <a:latin typeface="KG Blank Space Solid" panose="02000000000000000000" pitchFamily="2" charset="0"/>
                        <a:ea typeface="+mn-ea"/>
                        <a:cs typeface="+mn-cs"/>
                      </a:endParaRPr>
                    </a:p>
                  </a:txBody>
                  <a:tcPr/>
                </a:tc>
                <a:extLst>
                  <a:ext uri="{0D108BD9-81ED-4DB2-BD59-A6C34878D82A}">
                    <a16:rowId xmlns:a16="http://schemas.microsoft.com/office/drawing/2014/main" val="3109271620"/>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3" name="Rectangle 2"/>
          <p:cNvSpPr/>
          <p:nvPr/>
        </p:nvSpPr>
        <p:spPr>
          <a:xfrm>
            <a:off x="1542835" y="2331951"/>
            <a:ext cx="4380217" cy="3139321"/>
          </a:xfrm>
          <a:prstGeom prst="rect">
            <a:avLst/>
          </a:prstGeom>
        </p:spPr>
        <p:txBody>
          <a:bodyPr wrap="square">
            <a:spAutoFit/>
          </a:bodyPr>
          <a:lstStyle/>
          <a:p>
            <a:r>
              <a:rPr lang="en-US" dirty="0">
                <a:latin typeface="KG Blank Space Solid" panose="02000000000000000000" pitchFamily="2" charset="0"/>
              </a:rPr>
              <a:t>One on one blitz</a:t>
            </a:r>
          </a:p>
          <a:p>
            <a:endParaRPr lang="en-US" dirty="0">
              <a:latin typeface="KG Blank Space Solid" panose="02000000000000000000" pitchFamily="2" charset="0"/>
            </a:endParaRPr>
          </a:p>
          <a:p>
            <a:r>
              <a:rPr lang="en-US" dirty="0">
                <a:latin typeface="KG Blank Space Solid" panose="02000000000000000000" pitchFamily="2" charset="0"/>
              </a:rPr>
              <a:t>Fact sheet</a:t>
            </a:r>
          </a:p>
          <a:p>
            <a:endParaRPr lang="en-US" dirty="0">
              <a:latin typeface="KG Blank Space Solid" panose="02000000000000000000" pitchFamily="2" charset="0"/>
            </a:endParaRPr>
          </a:p>
          <a:p>
            <a:r>
              <a:rPr lang="en-US" dirty="0">
                <a:latin typeface="KG Blank Space Solid" panose="02000000000000000000" pitchFamily="2" charset="0"/>
              </a:rPr>
              <a:t>Departmental / Unit meetings</a:t>
            </a:r>
          </a:p>
          <a:p>
            <a:endParaRPr lang="en-US" dirty="0">
              <a:latin typeface="KG Blank Space Solid" panose="02000000000000000000" pitchFamily="2" charset="0"/>
            </a:endParaRPr>
          </a:p>
          <a:p>
            <a:r>
              <a:rPr lang="en-US" dirty="0">
                <a:latin typeface="KG Blank Space Solid" panose="02000000000000000000" pitchFamily="2" charset="0"/>
              </a:rPr>
              <a:t>Communication subcommittee?</a:t>
            </a:r>
          </a:p>
          <a:p>
            <a:endParaRPr lang="en-US" dirty="0">
              <a:latin typeface="KG Blank Space Solid" panose="02000000000000000000" pitchFamily="2" charset="0"/>
            </a:endParaRPr>
          </a:p>
          <a:p>
            <a:r>
              <a:rPr lang="en-US" dirty="0">
                <a:latin typeface="KG Blank Space Solid" panose="02000000000000000000" pitchFamily="2" charset="0"/>
              </a:rPr>
              <a:t>Union meetings</a:t>
            </a:r>
          </a:p>
          <a:p>
            <a:endParaRPr lang="en-US" dirty="0">
              <a:latin typeface="KG Blank Space Solid" panose="02000000000000000000" pitchFamily="2" charset="0"/>
            </a:endParaRPr>
          </a:p>
          <a:p>
            <a:r>
              <a:rPr lang="en-US" dirty="0">
                <a:latin typeface="KG Blank Space Solid" panose="02000000000000000000" pitchFamily="2" charset="0"/>
              </a:rPr>
              <a:t>Admin. meetings</a:t>
            </a:r>
          </a:p>
        </p:txBody>
      </p:sp>
      <p:sp>
        <p:nvSpPr>
          <p:cNvPr id="6" name="Rectangle 5"/>
          <p:cNvSpPr/>
          <p:nvPr/>
        </p:nvSpPr>
        <p:spPr>
          <a:xfrm>
            <a:off x="6282338" y="2355607"/>
            <a:ext cx="4683303" cy="2585323"/>
          </a:xfrm>
          <a:prstGeom prst="rect">
            <a:avLst/>
          </a:prstGeom>
        </p:spPr>
        <p:txBody>
          <a:bodyPr wrap="square">
            <a:spAutoFit/>
          </a:bodyPr>
          <a:lstStyle/>
          <a:p>
            <a:r>
              <a:rPr lang="en-US" dirty="0">
                <a:latin typeface="KG Blank Space Solid" panose="02000000000000000000" pitchFamily="2" charset="0"/>
              </a:rPr>
              <a:t>Roundtable or Team sharing forum</a:t>
            </a:r>
          </a:p>
          <a:p>
            <a:endParaRPr lang="en-US" dirty="0">
              <a:latin typeface="KG Blank Space Solid" panose="02000000000000000000" pitchFamily="2" charset="0"/>
            </a:endParaRPr>
          </a:p>
          <a:p>
            <a:r>
              <a:rPr lang="en-US" dirty="0">
                <a:latin typeface="KG Blank Space Solid" panose="02000000000000000000" pitchFamily="2" charset="0"/>
              </a:rPr>
              <a:t>Graffiti board</a:t>
            </a:r>
          </a:p>
          <a:p>
            <a:endParaRPr lang="en-US" dirty="0">
              <a:latin typeface="KG Blank Space Solid" panose="02000000000000000000" pitchFamily="2" charset="0"/>
            </a:endParaRPr>
          </a:p>
          <a:p>
            <a:r>
              <a:rPr lang="en-US" dirty="0">
                <a:latin typeface="KG Blank Space Solid" panose="02000000000000000000" pitchFamily="2" charset="0"/>
              </a:rPr>
              <a:t>Expanded group meetings</a:t>
            </a:r>
          </a:p>
          <a:p>
            <a:endParaRPr lang="en-US" dirty="0">
              <a:latin typeface="KG Blank Space Solid" panose="02000000000000000000" pitchFamily="2" charset="0"/>
            </a:endParaRPr>
          </a:p>
          <a:p>
            <a:r>
              <a:rPr lang="en-US" dirty="0">
                <a:latin typeface="KG Blank Space Solid" panose="02000000000000000000" pitchFamily="2" charset="0"/>
              </a:rPr>
              <a:t>Open meetings</a:t>
            </a:r>
          </a:p>
          <a:p>
            <a:endParaRPr lang="en-US" dirty="0">
              <a:latin typeface="KG Blank Space Solid" panose="02000000000000000000" pitchFamily="2" charset="0"/>
            </a:endParaRPr>
          </a:p>
          <a:p>
            <a:r>
              <a:rPr lang="en-US" dirty="0">
                <a:latin typeface="KG Blank Space Solid" panose="02000000000000000000" pitchFamily="2" charset="0"/>
              </a:rPr>
              <a:t>Questionnaires / surveys</a:t>
            </a:r>
          </a:p>
        </p:txBody>
      </p:sp>
    </p:spTree>
    <p:extLst>
      <p:ext uri="{BB962C8B-B14F-4D97-AF65-F5344CB8AC3E}">
        <p14:creationId xmlns:p14="http://schemas.microsoft.com/office/powerpoint/2010/main" val="316597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500"/>
                                        <p:tgtEl>
                                          <p:spTgt spid="6">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fade">
                                      <p:cBhvr>
                                        <p:cTn id="4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5138" y="3793533"/>
            <a:ext cx="10208662" cy="1384995"/>
          </a:xfrm>
          <a:prstGeom prst="rect">
            <a:avLst/>
          </a:prstGeom>
        </p:spPr>
        <p:txBody>
          <a:bodyPr wrap="square">
            <a:spAutoFit/>
          </a:bodyPr>
          <a:lstStyle/>
          <a:p>
            <a:r>
              <a:rPr lang="en-US" sz="2800" dirty="0">
                <a:latin typeface="KG Blank Space Solid" panose="02000000000000000000" pitchFamily="2" charset="0"/>
              </a:rPr>
              <a:t>#3 - How will our LMC communicate with our constituents, get their input, and let them know about the great work we're doing on their behalf? </a:t>
            </a:r>
            <a:endParaRPr lang="en-US" sz="2800" dirty="0"/>
          </a:p>
        </p:txBody>
      </p:sp>
      <p:sp>
        <p:nvSpPr>
          <p:cNvPr id="2" name="Title 1"/>
          <p:cNvSpPr>
            <a:spLocks noGrp="1"/>
          </p:cNvSpPr>
          <p:nvPr>
            <p:ph type="title"/>
          </p:nvPr>
        </p:nvSpPr>
        <p:spPr/>
        <p:txBody>
          <a:bodyPr/>
          <a:lstStyle/>
          <a:p>
            <a:r>
              <a:rPr lang="en-US" sz="6000" dirty="0">
                <a:solidFill>
                  <a:schemeClr val="accent2">
                    <a:lumMod val="50000"/>
                  </a:schemeClr>
                </a:solidFill>
                <a:latin typeface="KG Second Chances Sketch" panose="02000000000000000000" pitchFamily="2" charset="0"/>
              </a:rPr>
              <a:t>Future</a:t>
            </a:r>
            <a:r>
              <a:rPr lang="en-US" dirty="0"/>
              <a:t> </a:t>
            </a:r>
            <a:r>
              <a:rPr lang="en-US" sz="6000" dirty="0">
                <a:solidFill>
                  <a:schemeClr val="accent2">
                    <a:lumMod val="50000"/>
                  </a:schemeClr>
                </a:solidFill>
                <a:latin typeface="KG Second Chances Sketch" panose="02000000000000000000" pitchFamily="2" charset="0"/>
              </a:rPr>
              <a:t>Agenda</a:t>
            </a:r>
            <a:r>
              <a:rPr lang="en-US" dirty="0"/>
              <a:t> </a:t>
            </a:r>
            <a:r>
              <a:rPr lang="en-US" sz="6000" dirty="0">
                <a:solidFill>
                  <a:schemeClr val="accent2">
                    <a:lumMod val="50000"/>
                  </a:schemeClr>
                </a:solidFill>
                <a:latin typeface="KG Second Chances Sketch" panose="02000000000000000000" pitchFamily="2" charset="0"/>
              </a:rPr>
              <a:t>Items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6" name="Content Placeholder 2"/>
          <p:cNvSpPr>
            <a:spLocks noGrp="1"/>
          </p:cNvSpPr>
          <p:nvPr>
            <p:ph idx="1"/>
          </p:nvPr>
        </p:nvSpPr>
        <p:spPr>
          <a:xfrm>
            <a:off x="1145138" y="1690688"/>
            <a:ext cx="10515600" cy="1966912"/>
          </a:xfrm>
        </p:spPr>
        <p:txBody>
          <a:bodyPr>
            <a:noAutofit/>
          </a:bodyPr>
          <a:lstStyle/>
          <a:p>
            <a:pPr marL="0" indent="0">
              <a:buNone/>
            </a:pPr>
            <a:r>
              <a:rPr lang="en-US" dirty="0">
                <a:latin typeface="KG Blank Space Solid" panose="02000000000000000000" pitchFamily="2" charset="0"/>
              </a:rPr>
              <a:t>#1 - Create an LMC Mission Statement by using the Mission Statement worksheet.</a:t>
            </a:r>
            <a:br>
              <a:rPr lang="en-US" dirty="0">
                <a:latin typeface="KG Blank Space Solid" panose="02000000000000000000" pitchFamily="2" charset="0"/>
              </a:rPr>
            </a:br>
            <a:endParaRPr lang="en-US" dirty="0">
              <a:latin typeface="KG Blank Space Solid" panose="02000000000000000000" pitchFamily="2" charset="0"/>
            </a:endParaRPr>
          </a:p>
          <a:p>
            <a:pPr marL="0" indent="0">
              <a:buNone/>
            </a:pPr>
            <a:r>
              <a:rPr lang="en-US" dirty="0">
                <a:latin typeface="KG Blank Space Solid" panose="02000000000000000000" pitchFamily="2" charset="0"/>
              </a:rPr>
              <a:t>#2 - Assign committee roles. </a:t>
            </a:r>
            <a:br>
              <a:rPr lang="en-US" dirty="0">
                <a:latin typeface="KG Blank Space Solid" panose="02000000000000000000" pitchFamily="2" charset="0"/>
              </a:rPr>
            </a:br>
            <a:endParaRPr lang="en-US" dirty="0">
              <a:latin typeface="KG Blank Space Solid" panose="02000000000000000000" pitchFamily="2" charset="0"/>
            </a:endParaRPr>
          </a:p>
          <a:p>
            <a:pPr marL="0" indent="0">
              <a:buNone/>
            </a:pPr>
            <a:br>
              <a:rPr lang="en-US" dirty="0">
                <a:latin typeface="KG Blank Space Solid" panose="02000000000000000000" pitchFamily="2" charset="0"/>
              </a:rPr>
            </a:br>
            <a:endParaRPr lang="en-US" dirty="0">
              <a:latin typeface="KG Blank Space Solid" panose="02000000000000000000" pitchFamily="2" charset="0"/>
            </a:endParaRPr>
          </a:p>
        </p:txBody>
      </p:sp>
    </p:spTree>
    <p:extLst>
      <p:ext uri="{BB962C8B-B14F-4D97-AF65-F5344CB8AC3E}">
        <p14:creationId xmlns:p14="http://schemas.microsoft.com/office/powerpoint/2010/main" val="8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11868150" cy="1325563"/>
          </a:xfrm>
        </p:spPr>
        <p:txBody>
          <a:bodyPr>
            <a:noAutofit/>
          </a:bodyPr>
          <a:lstStyle/>
          <a:p>
            <a:r>
              <a:rPr lang="en-US" sz="6000" dirty="0">
                <a:solidFill>
                  <a:schemeClr val="accent2">
                    <a:lumMod val="50000"/>
                  </a:schemeClr>
                </a:solidFill>
                <a:latin typeface="KG Second Chances Sketch" panose="02000000000000000000" pitchFamily="2" charset="0"/>
              </a:rPr>
              <a:t>Project-Focused Committee</a:t>
            </a:r>
          </a:p>
        </p:txBody>
      </p:sp>
      <p:sp>
        <p:nvSpPr>
          <p:cNvPr id="3" name="Content Placeholder 2"/>
          <p:cNvSpPr>
            <a:spLocks noGrp="1"/>
          </p:cNvSpPr>
          <p:nvPr>
            <p:ph idx="1"/>
          </p:nvPr>
        </p:nvSpPr>
        <p:spPr>
          <a:xfrm>
            <a:off x="323850" y="1325563"/>
            <a:ext cx="10515600" cy="1169366"/>
          </a:xfrm>
        </p:spPr>
        <p:txBody>
          <a:bodyPr>
            <a:noAutofit/>
          </a:bodyPr>
          <a:lstStyle/>
          <a:p>
            <a:pPr marL="0" indent="0">
              <a:buNone/>
            </a:pPr>
            <a:r>
              <a:rPr lang="en-US" sz="3200" dirty="0">
                <a:latin typeface="KG Blank Space Solid" panose="02000000000000000000" pitchFamily="2" charset="0"/>
              </a:rPr>
              <a:t>How can our group work together proactively to make LAC+USC a better place? </a:t>
            </a:r>
          </a:p>
        </p:txBody>
      </p:sp>
      <p:sp>
        <p:nvSpPr>
          <p:cNvPr id="4" name="TextBox 3"/>
          <p:cNvSpPr txBox="1"/>
          <p:nvPr/>
        </p:nvSpPr>
        <p:spPr>
          <a:xfrm>
            <a:off x="901700" y="2576763"/>
            <a:ext cx="8953500" cy="480131"/>
          </a:xfrm>
          <a:prstGeom prst="rect">
            <a:avLst/>
          </a:prstGeom>
          <a:noFill/>
        </p:spPr>
        <p:txBody>
          <a:bodyPr wrap="square" rtlCol="0">
            <a:spAutoFit/>
          </a:bodyPr>
          <a:lstStyle/>
          <a:p>
            <a:pPr>
              <a:lnSpc>
                <a:spcPct val="90000"/>
              </a:lnSpc>
              <a:spcBef>
                <a:spcPts val="1000"/>
              </a:spcBef>
            </a:pPr>
            <a:r>
              <a:rPr lang="en-US" sz="2800" dirty="0">
                <a:solidFill>
                  <a:schemeClr val="accent4">
                    <a:lumMod val="75000"/>
                  </a:schemeClr>
                </a:solidFill>
                <a:latin typeface="KG Blank Space Solid" panose="02000000000000000000" pitchFamily="2" charset="0"/>
              </a:rPr>
              <a:t>LMC Project Management Tools: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6" name="Rectangle 5"/>
          <p:cNvSpPr/>
          <p:nvPr/>
        </p:nvSpPr>
        <p:spPr>
          <a:xfrm>
            <a:off x="4254500" y="3555660"/>
            <a:ext cx="6096000" cy="2249847"/>
          </a:xfrm>
          <a:prstGeom prst="rect">
            <a:avLst/>
          </a:prstGeom>
        </p:spPr>
        <p:txBody>
          <a:bodyPr>
            <a:spAutoFit/>
          </a:bodyPr>
          <a:lstStyle/>
          <a:p>
            <a:pPr marL="514350" indent="-514350">
              <a:lnSpc>
                <a:spcPct val="90000"/>
              </a:lnSpc>
              <a:spcBef>
                <a:spcPts val="1000"/>
              </a:spcBef>
              <a:buFont typeface="+mj-lt"/>
              <a:buAutoNum type="arabicPeriod"/>
            </a:pPr>
            <a:r>
              <a:rPr lang="en-US" sz="3200" dirty="0">
                <a:latin typeface="KG Blank Space Solid" panose="02000000000000000000" pitchFamily="2" charset="0"/>
              </a:rPr>
              <a:t>Brainstorming tools</a:t>
            </a:r>
          </a:p>
          <a:p>
            <a:pPr marL="514350" indent="-514350">
              <a:lnSpc>
                <a:spcPct val="90000"/>
              </a:lnSpc>
              <a:spcBef>
                <a:spcPts val="1000"/>
              </a:spcBef>
              <a:buFont typeface="+mj-lt"/>
              <a:buAutoNum type="arabicPeriod"/>
            </a:pPr>
            <a:r>
              <a:rPr lang="en-US" sz="3200" dirty="0">
                <a:latin typeface="KG Blank Space Solid" panose="02000000000000000000" pitchFamily="2" charset="0"/>
              </a:rPr>
              <a:t>Setting Criteria</a:t>
            </a:r>
          </a:p>
          <a:p>
            <a:pPr marL="514350" indent="-514350">
              <a:lnSpc>
                <a:spcPct val="90000"/>
              </a:lnSpc>
              <a:spcBef>
                <a:spcPts val="1000"/>
              </a:spcBef>
              <a:buFont typeface="+mj-lt"/>
              <a:buAutoNum type="arabicPeriod"/>
            </a:pPr>
            <a:r>
              <a:rPr lang="en-US" sz="3200" dirty="0">
                <a:latin typeface="KG Blank Space Solid" panose="02000000000000000000" pitchFamily="2" charset="0"/>
              </a:rPr>
              <a:t>The LMC Subcommittee</a:t>
            </a:r>
          </a:p>
          <a:p>
            <a:pPr marL="514350" indent="-514350">
              <a:lnSpc>
                <a:spcPct val="90000"/>
              </a:lnSpc>
              <a:spcBef>
                <a:spcPts val="1000"/>
              </a:spcBef>
              <a:buFont typeface="+mj-lt"/>
              <a:buAutoNum type="arabicPeriod"/>
            </a:pPr>
            <a:r>
              <a:rPr lang="en-US" sz="3200" dirty="0">
                <a:latin typeface="KG Blank Space Solid" panose="02000000000000000000" pitchFamily="2" charset="0"/>
              </a:rPr>
              <a:t>The Work Plan </a:t>
            </a:r>
          </a:p>
        </p:txBody>
      </p:sp>
      <p:grpSp>
        <p:nvGrpSpPr>
          <p:cNvPr id="9" name="Group 8"/>
          <p:cNvGrpSpPr/>
          <p:nvPr/>
        </p:nvGrpSpPr>
        <p:grpSpPr>
          <a:xfrm>
            <a:off x="901700" y="3199762"/>
            <a:ext cx="2905925" cy="2576587"/>
            <a:chOff x="901700" y="3199762"/>
            <a:chExt cx="2905925" cy="257658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700" y="3199762"/>
              <a:ext cx="2905925" cy="2576587"/>
            </a:xfrm>
            <a:prstGeom prst="rect">
              <a:avLst/>
            </a:prstGeom>
          </p:spPr>
        </p:pic>
        <p:sp>
          <p:nvSpPr>
            <p:cNvPr id="10" name="Snip Single Corner Rectangle 9"/>
            <p:cNvSpPr/>
            <p:nvPr/>
          </p:nvSpPr>
          <p:spPr>
            <a:xfrm rot="18931266">
              <a:off x="2138762" y="4354879"/>
              <a:ext cx="431800" cy="1019051"/>
            </a:xfrm>
            <a:prstGeom prst="snip1Rect">
              <a:avLst/>
            </a:prstGeom>
            <a:solidFill>
              <a:schemeClr val="accent4">
                <a:lumMod val="50000"/>
                <a:alpha val="4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433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5138" y="5475391"/>
            <a:ext cx="8351132" cy="523220"/>
          </a:xfrm>
          <a:prstGeom prst="rect">
            <a:avLst/>
          </a:prstGeom>
        </p:spPr>
        <p:txBody>
          <a:bodyPr wrap="none">
            <a:spAutoFit/>
          </a:bodyPr>
          <a:lstStyle/>
          <a:p>
            <a:r>
              <a:rPr lang="en-US" sz="2800" dirty="0">
                <a:latin typeface="KG Blank Space Solid" panose="02000000000000000000" pitchFamily="2" charset="0"/>
              </a:rPr>
              <a:t>#4 - Complete first collaborative project.</a:t>
            </a:r>
          </a:p>
        </p:txBody>
      </p:sp>
      <p:sp>
        <p:nvSpPr>
          <p:cNvPr id="2" name="Title 1"/>
          <p:cNvSpPr>
            <a:spLocks noGrp="1"/>
          </p:cNvSpPr>
          <p:nvPr>
            <p:ph type="title"/>
          </p:nvPr>
        </p:nvSpPr>
        <p:spPr/>
        <p:txBody>
          <a:bodyPr>
            <a:normAutofit/>
          </a:bodyPr>
          <a:lstStyle/>
          <a:p>
            <a:r>
              <a:rPr lang="en-US" sz="6000" dirty="0">
                <a:solidFill>
                  <a:schemeClr val="accent2">
                    <a:lumMod val="50000"/>
                  </a:schemeClr>
                </a:solidFill>
                <a:latin typeface="KG Second Chances Sketch" panose="02000000000000000000" pitchFamily="2" charset="0"/>
              </a:rPr>
              <a:t>Future Agenda Items</a:t>
            </a:r>
          </a:p>
        </p:txBody>
      </p:sp>
      <p:sp>
        <p:nvSpPr>
          <p:cNvPr id="3" name="Content Placeholder 2"/>
          <p:cNvSpPr>
            <a:spLocks noGrp="1"/>
          </p:cNvSpPr>
          <p:nvPr>
            <p:ph idx="1"/>
          </p:nvPr>
        </p:nvSpPr>
        <p:spPr>
          <a:xfrm>
            <a:off x="1145138" y="1690688"/>
            <a:ext cx="10515600" cy="3489564"/>
          </a:xfrm>
        </p:spPr>
        <p:txBody>
          <a:bodyPr>
            <a:noAutofit/>
          </a:bodyPr>
          <a:lstStyle/>
          <a:p>
            <a:pPr marL="0" indent="0">
              <a:buNone/>
            </a:pPr>
            <a:r>
              <a:rPr lang="en-US" dirty="0">
                <a:latin typeface="KG Blank Space Solid" panose="02000000000000000000" pitchFamily="2" charset="0"/>
              </a:rPr>
              <a:t>#1 - Create an LMC Mission Statement by using the Mission Statement worksheet.</a:t>
            </a:r>
            <a:br>
              <a:rPr lang="en-US" dirty="0">
                <a:latin typeface="KG Blank Space Solid" panose="02000000000000000000" pitchFamily="2" charset="0"/>
              </a:rPr>
            </a:br>
            <a:endParaRPr lang="en-US" dirty="0">
              <a:latin typeface="KG Blank Space Solid" panose="02000000000000000000" pitchFamily="2" charset="0"/>
            </a:endParaRPr>
          </a:p>
          <a:p>
            <a:pPr marL="0" indent="0">
              <a:buNone/>
            </a:pPr>
            <a:r>
              <a:rPr lang="en-US" dirty="0">
                <a:latin typeface="KG Blank Space Solid" panose="02000000000000000000" pitchFamily="2" charset="0"/>
              </a:rPr>
              <a:t>#2 - Assign committee roles. </a:t>
            </a:r>
            <a:br>
              <a:rPr lang="en-US" dirty="0">
                <a:latin typeface="KG Blank Space Solid" panose="02000000000000000000" pitchFamily="2" charset="0"/>
              </a:rPr>
            </a:br>
            <a:endParaRPr lang="en-US" dirty="0">
              <a:latin typeface="KG Blank Space Solid" panose="02000000000000000000" pitchFamily="2" charset="0"/>
            </a:endParaRPr>
          </a:p>
          <a:p>
            <a:pPr marL="0" indent="0">
              <a:buNone/>
            </a:pPr>
            <a:r>
              <a:rPr lang="en-US" dirty="0">
                <a:latin typeface="KG Blank Space Solid" panose="02000000000000000000" pitchFamily="2" charset="0"/>
              </a:rPr>
              <a:t>#3 - How will our LMC communicate with our constituents, get their input, and let them know about the great work we're doing on their behalf? </a:t>
            </a:r>
            <a:br>
              <a:rPr lang="en-US" dirty="0">
                <a:latin typeface="KG Blank Space Solid" panose="02000000000000000000" pitchFamily="2" charset="0"/>
              </a:rPr>
            </a:br>
            <a:endParaRPr lang="en-US" dirty="0">
              <a:latin typeface="KG Blank Space Solid" panose="02000000000000000000"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139281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38325"/>
            <a:ext cx="10515600" cy="4351338"/>
          </a:xfrm>
        </p:spPr>
        <p:txBody>
          <a:bodyPr>
            <a:normAutofit/>
          </a:bodyPr>
          <a:lstStyle/>
          <a:p>
            <a:pPr marL="0" indent="0">
              <a:buNone/>
            </a:pPr>
            <a:r>
              <a:rPr lang="en-US" sz="3600" dirty="0">
                <a:latin typeface="KG Blank Space Solid" panose="02000000000000000000" pitchFamily="2" charset="0"/>
              </a:rPr>
              <a:t>How does our committee work to resolve problems that are brought before it?</a:t>
            </a:r>
          </a:p>
        </p:txBody>
      </p:sp>
      <p:sp>
        <p:nvSpPr>
          <p:cNvPr id="5" name="Title 1"/>
          <p:cNvSpPr>
            <a:spLocks noGrp="1"/>
          </p:cNvSpPr>
          <p:nvPr>
            <p:ph type="title"/>
          </p:nvPr>
        </p:nvSpPr>
        <p:spPr>
          <a:xfrm>
            <a:off x="190500" y="216561"/>
            <a:ext cx="10515600" cy="876034"/>
          </a:xfrm>
        </p:spPr>
        <p:txBody>
          <a:bodyPr>
            <a:noAutofit/>
          </a:bodyPr>
          <a:lstStyle/>
          <a:p>
            <a:r>
              <a:rPr lang="en-US" sz="6000" dirty="0">
                <a:solidFill>
                  <a:schemeClr val="accent2">
                    <a:lumMod val="50000"/>
                  </a:schemeClr>
                </a:solidFill>
                <a:latin typeface="KG Second Chances Sketch" panose="02000000000000000000" pitchFamily="2" charset="0"/>
              </a:rPr>
              <a:t>PROBLEM SOLVING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grpSp>
        <p:nvGrpSpPr>
          <p:cNvPr id="4" name="Group 3"/>
          <p:cNvGrpSpPr/>
          <p:nvPr/>
        </p:nvGrpSpPr>
        <p:grpSpPr>
          <a:xfrm>
            <a:off x="5664771" y="3033164"/>
            <a:ext cx="4411070" cy="3594100"/>
            <a:chOff x="5664771" y="3033164"/>
            <a:chExt cx="4411070" cy="359410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4771" y="3033164"/>
              <a:ext cx="4411070" cy="3594100"/>
            </a:xfrm>
            <a:prstGeom prst="rect">
              <a:avLst/>
            </a:prstGeom>
          </p:spPr>
        </p:pic>
        <p:sp>
          <p:nvSpPr>
            <p:cNvPr id="7" name="Snip Single Corner Rectangle 6"/>
            <p:cNvSpPr/>
            <p:nvPr/>
          </p:nvSpPr>
          <p:spPr>
            <a:xfrm>
              <a:off x="7654406" y="4698657"/>
              <a:ext cx="431800" cy="1028700"/>
            </a:xfrm>
            <a:prstGeom prst="snip1Rect">
              <a:avLst/>
            </a:prstGeom>
            <a:solidFill>
              <a:schemeClr val="accent6">
                <a:lumMod val="75000"/>
                <a:alpha val="2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766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lmpartnership.org/sites/default/files/hank32_aidw_old-fashioned-problem-solving_0.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3346" y="0"/>
            <a:ext cx="7354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bwMode="auto">
          <a:xfrm>
            <a:off x="0" y="-10646"/>
            <a:ext cx="7496392" cy="68686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sp>
        <p:nvSpPr>
          <p:cNvPr id="2" name="Rectangle 1"/>
          <p:cNvSpPr/>
          <p:nvPr/>
        </p:nvSpPr>
        <p:spPr>
          <a:xfrm>
            <a:off x="7886772" y="1166842"/>
            <a:ext cx="4213788" cy="3416320"/>
          </a:xfrm>
          <a:prstGeom prst="rect">
            <a:avLst/>
          </a:prstGeom>
        </p:spPr>
        <p:txBody>
          <a:bodyPr wrap="square">
            <a:spAutoFit/>
          </a:bodyPr>
          <a:lstStyle/>
          <a:p>
            <a:r>
              <a:rPr lang="en-US" sz="3600" dirty="0">
                <a:solidFill>
                  <a:schemeClr val="accent5">
                    <a:lumMod val="50000"/>
                  </a:schemeClr>
                </a:solidFill>
                <a:latin typeface="KG Second Chances Sketch" panose="02000000000000000000" pitchFamily="2" charset="0"/>
              </a:rPr>
              <a:t>Do you have experience working in this kind of problem-solving environment? </a:t>
            </a:r>
          </a:p>
        </p:txBody>
      </p:sp>
    </p:spTree>
    <p:extLst>
      <p:ext uri="{BB962C8B-B14F-4D97-AF65-F5344CB8AC3E}">
        <p14:creationId xmlns:p14="http://schemas.microsoft.com/office/powerpoint/2010/main" val="10210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771724" y="4599649"/>
            <a:ext cx="2204892" cy="1987773"/>
            <a:chOff x="4771724" y="4599649"/>
            <a:chExt cx="2204892" cy="1987773"/>
          </a:xfrm>
        </p:grpSpPr>
        <p:pic>
          <p:nvPicPr>
            <p:cNvPr id="19" name="Picture 2" descr="Doodle megaphone Free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46422" flipH="1">
              <a:off x="4988843" y="4599649"/>
              <a:ext cx="1987773" cy="1987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724" y="4865580"/>
              <a:ext cx="867405" cy="697079"/>
            </a:xfrm>
            <a:prstGeom prst="rect">
              <a:avLst/>
            </a:prstGeom>
          </p:spPr>
        </p:pic>
      </p:grpSp>
      <p:sp>
        <p:nvSpPr>
          <p:cNvPr id="2" name="Title 1"/>
          <p:cNvSpPr>
            <a:spLocks noGrp="1"/>
          </p:cNvSpPr>
          <p:nvPr>
            <p:ph type="title"/>
          </p:nvPr>
        </p:nvSpPr>
        <p:spPr>
          <a:xfrm>
            <a:off x="0" y="102261"/>
            <a:ext cx="10515600" cy="876034"/>
          </a:xfrm>
        </p:spPr>
        <p:txBody>
          <a:bodyPr>
            <a:noAutofit/>
          </a:bodyPr>
          <a:lstStyle/>
          <a:p>
            <a:r>
              <a:rPr lang="en-US" sz="6000" dirty="0">
                <a:solidFill>
                  <a:schemeClr val="accent2">
                    <a:lumMod val="50000"/>
                  </a:schemeClr>
                </a:solidFill>
                <a:latin typeface="KG Second Chances Sketch" panose="02000000000000000000" pitchFamily="2" charset="0"/>
              </a:rPr>
              <a:t>PROBLEM SOLVING</a:t>
            </a:r>
          </a:p>
        </p:txBody>
      </p:sp>
      <p:sp>
        <p:nvSpPr>
          <p:cNvPr id="3" name="Content Placeholder 2"/>
          <p:cNvSpPr>
            <a:spLocks noGrp="1"/>
          </p:cNvSpPr>
          <p:nvPr>
            <p:ph idx="1"/>
          </p:nvPr>
        </p:nvSpPr>
        <p:spPr>
          <a:xfrm>
            <a:off x="433770" y="1936990"/>
            <a:ext cx="4216735" cy="967860"/>
          </a:xfrm>
        </p:spPr>
        <p:txBody>
          <a:bodyPr>
            <a:normAutofit/>
          </a:bodyPr>
          <a:lstStyle/>
          <a:p>
            <a:r>
              <a:rPr lang="en-US" sz="1800" dirty="0">
                <a:latin typeface="KG Blank Space Solid" panose="02000000000000000000" pitchFamily="2" charset="0"/>
              </a:rPr>
              <a:t>Parties come to the table with strong opinions about the solution to the problem.</a:t>
            </a:r>
          </a:p>
        </p:txBody>
      </p:sp>
      <p:sp>
        <p:nvSpPr>
          <p:cNvPr id="6" name="Content Placeholder 2"/>
          <p:cNvSpPr txBox="1">
            <a:spLocks/>
          </p:cNvSpPr>
          <p:nvPr/>
        </p:nvSpPr>
        <p:spPr>
          <a:xfrm>
            <a:off x="6804399" y="1907832"/>
            <a:ext cx="4924719" cy="1367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KG Blank Space Solid" panose="02000000000000000000" pitchFamily="2" charset="0"/>
              </a:rPr>
              <a:t>Parties come to the table with open minds. They want their interests to be considered, </a:t>
            </a:r>
            <a:r>
              <a:rPr lang="en-US" sz="1800" dirty="0">
                <a:solidFill>
                  <a:srgbClr val="FF0000"/>
                </a:solidFill>
                <a:latin typeface="KG Blank Space Solid" panose="02000000000000000000" pitchFamily="2" charset="0"/>
              </a:rPr>
              <a:t>but they also want to listen to others' concerns.</a:t>
            </a:r>
          </a:p>
        </p:txBody>
      </p:sp>
      <p:sp>
        <p:nvSpPr>
          <p:cNvPr id="4" name="TextBox 3"/>
          <p:cNvSpPr txBox="1"/>
          <p:nvPr/>
        </p:nvSpPr>
        <p:spPr>
          <a:xfrm>
            <a:off x="242308" y="1407578"/>
            <a:ext cx="4939645" cy="461665"/>
          </a:xfrm>
          <a:prstGeom prst="rect">
            <a:avLst/>
          </a:prstGeom>
          <a:noFill/>
        </p:spPr>
        <p:txBody>
          <a:bodyPr wrap="square" rtlCol="0">
            <a:spAutoFit/>
          </a:bodyPr>
          <a:lstStyle/>
          <a:p>
            <a:r>
              <a:rPr lang="en-US" sz="2400" dirty="0">
                <a:solidFill>
                  <a:schemeClr val="accent2">
                    <a:lumMod val="50000"/>
                  </a:schemeClr>
                </a:solidFill>
                <a:latin typeface="KG Blank Space Solid" panose="02000000000000000000" pitchFamily="2" charset="0"/>
              </a:rPr>
              <a:t>Traditional Problem Solving</a:t>
            </a:r>
          </a:p>
        </p:txBody>
      </p:sp>
      <p:sp>
        <p:nvSpPr>
          <p:cNvPr id="8" name="TextBox 7"/>
          <p:cNvSpPr txBox="1"/>
          <p:nvPr/>
        </p:nvSpPr>
        <p:spPr>
          <a:xfrm>
            <a:off x="6587412" y="1374037"/>
            <a:ext cx="5488370" cy="461665"/>
          </a:xfrm>
          <a:prstGeom prst="rect">
            <a:avLst/>
          </a:prstGeom>
          <a:noFill/>
        </p:spPr>
        <p:txBody>
          <a:bodyPr wrap="square" rtlCol="0">
            <a:spAutoFit/>
          </a:bodyPr>
          <a:lstStyle/>
          <a:p>
            <a:r>
              <a:rPr lang="en-US" sz="2400" dirty="0">
                <a:solidFill>
                  <a:schemeClr val="accent2">
                    <a:lumMod val="50000"/>
                  </a:schemeClr>
                </a:solidFill>
                <a:latin typeface="KG Blank Space Solid" panose="02000000000000000000" pitchFamily="2" charset="0"/>
              </a:rPr>
              <a:t>Interest Based Problem Solving</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8954">
            <a:off x="4815619" y="3117244"/>
            <a:ext cx="1850957" cy="1437577"/>
          </a:xfrm>
          <a:prstGeom prst="rect">
            <a:avLst/>
          </a:prstGeom>
        </p:spPr>
      </p:pic>
      <p:grpSp>
        <p:nvGrpSpPr>
          <p:cNvPr id="22" name="Group 21"/>
          <p:cNvGrpSpPr/>
          <p:nvPr/>
        </p:nvGrpSpPr>
        <p:grpSpPr>
          <a:xfrm>
            <a:off x="4994880" y="1187848"/>
            <a:ext cx="1372715" cy="1703527"/>
            <a:chOff x="4994880" y="1187848"/>
            <a:chExt cx="1372715" cy="1703527"/>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31277" flipH="1">
              <a:off x="4994880" y="1187848"/>
              <a:ext cx="1372715" cy="1703527"/>
            </a:xfrm>
            <a:prstGeom prst="rect">
              <a:avLst/>
            </a:prstGeom>
          </p:spPr>
        </p:pic>
        <p:sp>
          <p:nvSpPr>
            <p:cNvPr id="24" name="Oval 23"/>
            <p:cNvSpPr/>
            <p:nvPr/>
          </p:nvSpPr>
          <p:spPr>
            <a:xfrm>
              <a:off x="5170505" y="1479708"/>
              <a:ext cx="555590" cy="766958"/>
            </a:xfrm>
            <a:prstGeom prst="ellipse">
              <a:avLst/>
            </a:prstGeom>
            <a:solidFill>
              <a:schemeClr val="accent4">
                <a:lumMod val="40000"/>
                <a:lumOff val="60000"/>
                <a:alpha val="2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431913" y="3275657"/>
            <a:ext cx="4150224" cy="923330"/>
          </a:xfrm>
          <a:prstGeom prst="rect">
            <a:avLst/>
          </a:prstGeom>
        </p:spPr>
        <p:txBody>
          <a:bodyPr wrap="square">
            <a:spAutoFit/>
          </a:bodyPr>
          <a:lstStyle/>
          <a:p>
            <a:pPr marL="285750" indent="-285750">
              <a:buFont typeface="Arial" panose="020B0604020202020204" pitchFamily="34" charset="0"/>
              <a:buChar char="•"/>
            </a:pPr>
            <a:r>
              <a:rPr lang="en-US" dirty="0">
                <a:latin typeface="KG Blank Space Solid" panose="02000000000000000000" pitchFamily="2" charset="0"/>
              </a:rPr>
              <a:t>Each party's goal is to "win" the argument by imposing their solution on the group.</a:t>
            </a:r>
          </a:p>
        </p:txBody>
      </p:sp>
      <p:sp>
        <p:nvSpPr>
          <p:cNvPr id="9" name="Rectangle 8"/>
          <p:cNvSpPr/>
          <p:nvPr/>
        </p:nvSpPr>
        <p:spPr>
          <a:xfrm>
            <a:off x="431913" y="4606926"/>
            <a:ext cx="3856653" cy="1477328"/>
          </a:xfrm>
          <a:prstGeom prst="rect">
            <a:avLst/>
          </a:prstGeom>
        </p:spPr>
        <p:txBody>
          <a:bodyPr wrap="square">
            <a:spAutoFit/>
          </a:bodyPr>
          <a:lstStyle/>
          <a:p>
            <a:pPr marL="285750" indent="-285750">
              <a:buFont typeface="Arial" panose="020B0604020202020204" pitchFamily="34" charset="0"/>
              <a:buChar char="•"/>
            </a:pPr>
            <a:r>
              <a:rPr lang="en-US" dirty="0">
                <a:latin typeface="KG Blank Space Solid" panose="02000000000000000000" pitchFamily="2" charset="0"/>
              </a:rPr>
              <a:t>After lots of conflict, those in power or authority usually get their way or force a compromise on the group.</a:t>
            </a:r>
          </a:p>
        </p:txBody>
      </p:sp>
      <p:sp>
        <p:nvSpPr>
          <p:cNvPr id="10" name="Rectangle 9"/>
          <p:cNvSpPr/>
          <p:nvPr/>
        </p:nvSpPr>
        <p:spPr>
          <a:xfrm>
            <a:off x="6737888" y="3429862"/>
            <a:ext cx="5337894" cy="1477328"/>
          </a:xfrm>
          <a:prstGeom prst="rect">
            <a:avLst/>
          </a:prstGeom>
        </p:spPr>
        <p:txBody>
          <a:bodyPr wrap="square">
            <a:spAutoFit/>
          </a:bodyPr>
          <a:lstStyle/>
          <a:p>
            <a:pPr marL="285750" indent="-285750">
              <a:buFont typeface="Arial" panose="020B0604020202020204" pitchFamily="34" charset="0"/>
              <a:buChar char="•"/>
            </a:pPr>
            <a:r>
              <a:rPr lang="en-US" dirty="0">
                <a:latin typeface="KG Blank Space Solid" panose="02000000000000000000" pitchFamily="2" charset="0"/>
              </a:rPr>
              <a:t>Parties see each other as willing to work together to solve the problem through </a:t>
            </a:r>
            <a:r>
              <a:rPr lang="en-US" dirty="0">
                <a:solidFill>
                  <a:srgbClr val="FF0000"/>
                </a:solidFill>
                <a:latin typeface="KG Blank Space Solid" panose="02000000000000000000" pitchFamily="2" charset="0"/>
              </a:rPr>
              <a:t>open communication, information sharing, innovation</a:t>
            </a:r>
            <a:r>
              <a:rPr lang="en-US" dirty="0">
                <a:latin typeface="KG Blank Space Solid" panose="02000000000000000000" pitchFamily="2" charset="0"/>
              </a:rPr>
              <a:t> and </a:t>
            </a:r>
            <a:r>
              <a:rPr lang="en-US" dirty="0">
                <a:solidFill>
                  <a:srgbClr val="FF0000"/>
                </a:solidFill>
                <a:latin typeface="KG Blank Space Solid" panose="02000000000000000000" pitchFamily="2" charset="0"/>
              </a:rPr>
              <a:t>creativity</a:t>
            </a:r>
            <a:r>
              <a:rPr lang="en-US" dirty="0">
                <a:latin typeface="KG Blank Space Solid" panose="02000000000000000000" pitchFamily="2" charset="0"/>
              </a:rPr>
              <a:t>.</a:t>
            </a:r>
          </a:p>
        </p:txBody>
      </p:sp>
      <p:sp>
        <p:nvSpPr>
          <p:cNvPr id="11" name="Rectangle 10"/>
          <p:cNvSpPr/>
          <p:nvPr/>
        </p:nvSpPr>
        <p:spPr>
          <a:xfrm>
            <a:off x="6804399" y="5202657"/>
            <a:ext cx="5242618" cy="1200329"/>
          </a:xfrm>
          <a:prstGeom prst="rect">
            <a:avLst/>
          </a:prstGeom>
        </p:spPr>
        <p:txBody>
          <a:bodyPr wrap="square">
            <a:spAutoFit/>
          </a:bodyPr>
          <a:lstStyle/>
          <a:p>
            <a:pPr marL="285750" indent="-285750">
              <a:buFont typeface="Arial" panose="020B0604020202020204" pitchFamily="34" charset="0"/>
              <a:buChar char="•"/>
            </a:pPr>
            <a:r>
              <a:rPr lang="en-US" dirty="0">
                <a:latin typeface="KG Blank Space Solid" panose="02000000000000000000" pitchFamily="2" charset="0"/>
              </a:rPr>
              <a:t>After lots of discussion, the group uses a </a:t>
            </a:r>
            <a:r>
              <a:rPr lang="en-US" dirty="0">
                <a:solidFill>
                  <a:srgbClr val="FF0000"/>
                </a:solidFill>
                <a:latin typeface="KG Blank Space Solid" panose="02000000000000000000" pitchFamily="2" charset="0"/>
              </a:rPr>
              <a:t>consensus-based approach </a:t>
            </a:r>
            <a:r>
              <a:rPr lang="en-US" dirty="0">
                <a:latin typeface="KG Blank Space Solid" panose="02000000000000000000" pitchFamily="2" charset="0"/>
              </a:rPr>
              <a:t>to reach a decision, where everyone has an </a:t>
            </a:r>
            <a:r>
              <a:rPr lang="en-US" dirty="0">
                <a:solidFill>
                  <a:srgbClr val="FF0000"/>
                </a:solidFill>
                <a:latin typeface="KG Blank Space Solid" panose="02000000000000000000" pitchFamily="2" charset="0"/>
              </a:rPr>
              <a:t>equal voice</a:t>
            </a:r>
            <a:r>
              <a:rPr lang="en-US" dirty="0">
                <a:latin typeface="KG Blank Space Solid" panose="02000000000000000000" pitchFamily="2" charset="0"/>
              </a:rPr>
              <a:t>.</a:t>
            </a:r>
          </a:p>
        </p:txBody>
      </p:sp>
    </p:spTree>
    <p:extLst>
      <p:ext uri="{BB962C8B-B14F-4D97-AF65-F5344CB8AC3E}">
        <p14:creationId xmlns:p14="http://schemas.microsoft.com/office/powerpoint/2010/main" val="23039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033253732"/>
              </p:ext>
            </p:extLst>
          </p:nvPr>
        </p:nvGraphicFramePr>
        <p:xfrm>
          <a:off x="92765" y="198783"/>
          <a:ext cx="9422295" cy="650681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spTree>
    <p:extLst>
      <p:ext uri="{BB962C8B-B14F-4D97-AF65-F5344CB8AC3E}">
        <p14:creationId xmlns:p14="http://schemas.microsoft.com/office/powerpoint/2010/main" val="72542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1" dur="500"/>
                                        <p:tgtEl>
                                          <p:spTgt spid="4">
                                            <p:graphicEl>
                                              <a:chart seriesIdx="-4" categoryIdx="0"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5" dur="500"/>
                                        <p:tgtEl>
                                          <p:spTgt spid="4">
                                            <p:graphicEl>
                                              <a:chart seriesIdx="-4" categoryIdx="1"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19" dur="500"/>
                                        <p:tgtEl>
                                          <p:spTgt spid="4">
                                            <p:graphicEl>
                                              <a:chart seriesIdx="-4" categoryIdx="2"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23"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628900" y="1027906"/>
            <a:ext cx="6934200" cy="4913376"/>
          </a:xfrm>
        </p:spPr>
      </p:pic>
      <p:sp>
        <p:nvSpPr>
          <p:cNvPr id="2" name="Title 1"/>
          <p:cNvSpPr>
            <a:spLocks noGrp="1"/>
          </p:cNvSpPr>
          <p:nvPr>
            <p:ph type="title"/>
          </p:nvPr>
        </p:nvSpPr>
        <p:spPr/>
        <p:txBody>
          <a:bodyPr>
            <a:normAutofit/>
          </a:bodyPr>
          <a:lstStyle/>
          <a:p>
            <a:r>
              <a:rPr lang="en-US" sz="5400" dirty="0">
                <a:solidFill>
                  <a:schemeClr val="accent2">
                    <a:lumMod val="75000"/>
                  </a:schemeClr>
                </a:solidFill>
                <a:latin typeface="KG Second Chances Sketch" panose="02000000000000000000" pitchFamily="2" charset="0"/>
              </a:rPr>
              <a:t>ICE-BREAKER ACTIVITY</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3" name="Snip Single Corner Rectangle 2"/>
          <p:cNvSpPr/>
          <p:nvPr/>
        </p:nvSpPr>
        <p:spPr>
          <a:xfrm>
            <a:off x="6794500" y="3213100"/>
            <a:ext cx="431800" cy="931894"/>
          </a:xfrm>
          <a:prstGeom prst="snip1Rect">
            <a:avLst/>
          </a:prstGeom>
          <a:solidFill>
            <a:schemeClr val="accent1">
              <a:alpha val="2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Single Corner Rectangle 5"/>
          <p:cNvSpPr/>
          <p:nvPr/>
        </p:nvSpPr>
        <p:spPr>
          <a:xfrm>
            <a:off x="8178800" y="3556000"/>
            <a:ext cx="431800" cy="809688"/>
          </a:xfrm>
          <a:prstGeom prst="snip1Rect">
            <a:avLst/>
          </a:prstGeom>
          <a:solidFill>
            <a:schemeClr val="accent1">
              <a:lumMod val="60000"/>
              <a:lumOff val="40000"/>
              <a:alpha val="2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ingle Corner Rectangle 6"/>
          <p:cNvSpPr/>
          <p:nvPr/>
        </p:nvSpPr>
        <p:spPr>
          <a:xfrm>
            <a:off x="5467350" y="2322094"/>
            <a:ext cx="431800" cy="1233906"/>
          </a:xfrm>
          <a:prstGeom prst="snip1Rect">
            <a:avLst/>
          </a:prstGeom>
          <a:solidFill>
            <a:schemeClr val="accent1">
              <a:lumMod val="60000"/>
              <a:lumOff val="40000"/>
              <a:alpha val="2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ingle Corner Rectangle 7"/>
          <p:cNvSpPr/>
          <p:nvPr/>
        </p:nvSpPr>
        <p:spPr>
          <a:xfrm>
            <a:off x="5727700" y="2908299"/>
            <a:ext cx="431800" cy="703107"/>
          </a:xfrm>
          <a:prstGeom prst="snip1Rect">
            <a:avLst/>
          </a:prstGeom>
          <a:solidFill>
            <a:schemeClr val="accent1">
              <a:lumMod val="60000"/>
              <a:lumOff val="40000"/>
              <a:alpha val="2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ingle Corner Rectangle 10"/>
          <p:cNvSpPr/>
          <p:nvPr/>
        </p:nvSpPr>
        <p:spPr>
          <a:xfrm rot="450286">
            <a:off x="4689475" y="2590800"/>
            <a:ext cx="431800" cy="1528324"/>
          </a:xfrm>
          <a:prstGeom prst="snip1Rect">
            <a:avLst/>
          </a:prstGeom>
          <a:solidFill>
            <a:schemeClr val="accent1">
              <a:lumMod val="60000"/>
              <a:lumOff val="40000"/>
              <a:alpha val="2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Single Corner Rectangle 11"/>
          <p:cNvSpPr/>
          <p:nvPr/>
        </p:nvSpPr>
        <p:spPr>
          <a:xfrm>
            <a:off x="6953250" y="3090053"/>
            <a:ext cx="431800" cy="931894"/>
          </a:xfrm>
          <a:prstGeom prst="snip1Rect">
            <a:avLst/>
          </a:prstGeom>
          <a:solidFill>
            <a:schemeClr val="accent1">
              <a:lumMod val="60000"/>
              <a:lumOff val="40000"/>
              <a:alpha val="2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nip Single Corner Rectangle 12"/>
          <p:cNvSpPr/>
          <p:nvPr/>
        </p:nvSpPr>
        <p:spPr>
          <a:xfrm>
            <a:off x="6067425" y="2663397"/>
            <a:ext cx="431800" cy="809688"/>
          </a:xfrm>
          <a:prstGeom prst="snip1Rect">
            <a:avLst/>
          </a:prstGeom>
          <a:solidFill>
            <a:schemeClr val="accent1">
              <a:lumMod val="60000"/>
              <a:lumOff val="40000"/>
              <a:alpha val="27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35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254391389"/>
              </p:ext>
            </p:extLst>
          </p:nvPr>
        </p:nvGraphicFramePr>
        <p:xfrm>
          <a:off x="92765" y="198783"/>
          <a:ext cx="9422295" cy="650681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8653668" y="1557129"/>
            <a:ext cx="3273287" cy="3790123"/>
            <a:chOff x="8627164" y="397564"/>
            <a:chExt cx="3273287" cy="5420140"/>
          </a:xfrm>
        </p:grpSpPr>
        <p:sp>
          <p:nvSpPr>
            <p:cNvPr id="6" name="Rectangle 5"/>
            <p:cNvSpPr/>
            <p:nvPr/>
          </p:nvSpPr>
          <p:spPr>
            <a:xfrm>
              <a:off x="8627164" y="728869"/>
              <a:ext cx="3273287" cy="508883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86191" y="937684"/>
              <a:ext cx="2968487" cy="466207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786729" y="397564"/>
              <a:ext cx="967409" cy="9276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lgerian" panose="04020705040A02060702" pitchFamily="82" charset="0"/>
                </a:rPr>
                <a:t>1</a:t>
              </a:r>
              <a:endParaRPr lang="en-US" dirty="0">
                <a:solidFill>
                  <a:schemeClr val="tx1"/>
                </a:solidFill>
                <a:latin typeface="Algerian" panose="04020705040A02060702" pitchFamily="82" charset="0"/>
              </a:endParaRPr>
            </a:p>
          </p:txBody>
        </p:sp>
        <p:sp>
          <p:nvSpPr>
            <p:cNvPr id="10" name="Rectangle 9"/>
            <p:cNvSpPr/>
            <p:nvPr/>
          </p:nvSpPr>
          <p:spPr>
            <a:xfrm>
              <a:off x="8792817" y="1457739"/>
              <a:ext cx="2968486" cy="2616101"/>
            </a:xfrm>
            <a:prstGeom prst="rect">
              <a:avLst/>
            </a:prstGeom>
          </p:spPr>
          <p:txBody>
            <a:bodyPr wrap="square">
              <a:spAutoFit/>
            </a:bodyPr>
            <a:lstStyle/>
            <a:p>
              <a:r>
                <a:rPr lang="en-US" dirty="0">
                  <a:latin typeface="KG Blank Space Solid" panose="02000000000000000000" pitchFamily="2" charset="0"/>
                </a:rPr>
                <a:t>DEFINE THE ISSUE</a:t>
              </a:r>
            </a:p>
            <a:p>
              <a:endParaRPr lang="en-US" dirty="0">
                <a:latin typeface="KG Blank Space Solid" panose="02000000000000000000" pitchFamily="2" charset="0"/>
              </a:endParaRPr>
            </a:p>
            <a:p>
              <a:r>
                <a:rPr lang="en-US" sz="1600" dirty="0">
                  <a:latin typeface="KG Blank Space Solid" panose="02000000000000000000" pitchFamily="2" charset="0"/>
                </a:rPr>
                <a:t>Task : Describe the problem that needs to be addressed.</a:t>
              </a:r>
            </a:p>
            <a:p>
              <a:endParaRPr lang="en-US" sz="1600" dirty="0">
                <a:latin typeface="KG Blank Space Solid" panose="02000000000000000000" pitchFamily="2" charset="0"/>
              </a:endParaRPr>
            </a:p>
            <a:p>
              <a:r>
                <a:rPr lang="en-US" sz="1600" dirty="0">
                  <a:latin typeface="KG Blank Space Solid" panose="02000000000000000000" pitchFamily="2" charset="0"/>
                </a:rPr>
                <a:t>Why: Expressing the problem by itself removed the opinions on how it should be solved. </a:t>
              </a:r>
            </a:p>
          </p:txBody>
        </p:sp>
      </p:grpSp>
      <p:sp>
        <p:nvSpPr>
          <p:cNvPr id="13" name="Rectangle 12"/>
          <p:cNvSpPr/>
          <p:nvPr/>
        </p:nvSpPr>
        <p:spPr>
          <a:xfrm>
            <a:off x="1101012" y="927100"/>
            <a:ext cx="1278294" cy="4744328"/>
          </a:xfrm>
          <a:prstGeom prst="rect">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spTree>
    <p:extLst>
      <p:ext uri="{BB962C8B-B14F-4D97-AF65-F5344CB8AC3E}">
        <p14:creationId xmlns:p14="http://schemas.microsoft.com/office/powerpoint/2010/main" val="334233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graphicFrame>
        <p:nvGraphicFramePr>
          <p:cNvPr id="4" name="Chart 3"/>
          <p:cNvGraphicFramePr/>
          <p:nvPr>
            <p:extLst>
              <p:ext uri="{D42A27DB-BD31-4B8C-83A1-F6EECF244321}">
                <p14:modId xmlns:p14="http://schemas.microsoft.com/office/powerpoint/2010/main" val="791181964"/>
              </p:ext>
            </p:extLst>
          </p:nvPr>
        </p:nvGraphicFramePr>
        <p:xfrm>
          <a:off x="92765" y="198783"/>
          <a:ext cx="9422295" cy="6506817"/>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8666919" y="198783"/>
            <a:ext cx="3273287" cy="6065032"/>
            <a:chOff x="4571998" y="640568"/>
            <a:chExt cx="3273287" cy="6065032"/>
          </a:xfrm>
        </p:grpSpPr>
        <p:sp>
          <p:nvSpPr>
            <p:cNvPr id="5" name="Rectangle 4"/>
            <p:cNvSpPr/>
            <p:nvPr/>
          </p:nvSpPr>
          <p:spPr>
            <a:xfrm>
              <a:off x="4571998" y="966150"/>
              <a:ext cx="3273287" cy="573945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31025" y="1115615"/>
              <a:ext cx="2968487" cy="54255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3913" y="1462876"/>
              <a:ext cx="2968486" cy="5078312"/>
            </a:xfrm>
            <a:prstGeom prst="rect">
              <a:avLst/>
            </a:prstGeom>
          </p:spPr>
          <p:txBody>
            <a:bodyPr wrap="square">
              <a:spAutoFit/>
            </a:bodyPr>
            <a:lstStyle/>
            <a:p>
              <a:r>
                <a:rPr lang="en-US" dirty="0">
                  <a:latin typeface="KG Blank Space Solid" panose="02000000000000000000" pitchFamily="2" charset="0"/>
                </a:rPr>
                <a:t>DETERMINE INTERESTS </a:t>
              </a:r>
            </a:p>
            <a:p>
              <a:endParaRPr lang="en-US" dirty="0">
                <a:latin typeface="KG Blank Space Solid" panose="02000000000000000000" pitchFamily="2" charset="0"/>
              </a:endParaRPr>
            </a:p>
            <a:p>
              <a:r>
                <a:rPr lang="en-US" sz="1600" dirty="0">
                  <a:latin typeface="KG Blank Space Solid" panose="02000000000000000000" pitchFamily="2" charset="0"/>
                </a:rPr>
                <a:t>Task: each side develops its own list of interests by describing why the problem is important and stating the underlying concern. Once the separate lists are complete, the two sides sit together and build a list of their interests.</a:t>
              </a:r>
            </a:p>
            <a:p>
              <a:endParaRPr lang="en-US" sz="1600" dirty="0">
                <a:latin typeface="KG Blank Space Solid" panose="02000000000000000000" pitchFamily="2" charset="0"/>
              </a:endParaRPr>
            </a:p>
            <a:p>
              <a:r>
                <a:rPr lang="en-US" sz="1600" dirty="0">
                  <a:latin typeface="KG Blank Space Solid" panose="02000000000000000000" pitchFamily="2" charset="0"/>
                </a:rPr>
                <a:t>Why: This approach allows both sides to focus on core concerns, which are often similar, and avoid taking extreme positions. </a:t>
              </a:r>
            </a:p>
          </p:txBody>
        </p:sp>
        <p:sp>
          <p:nvSpPr>
            <p:cNvPr id="9" name="Oval 8"/>
            <p:cNvSpPr/>
            <p:nvPr/>
          </p:nvSpPr>
          <p:spPr>
            <a:xfrm>
              <a:off x="5724936" y="640568"/>
              <a:ext cx="967409" cy="648677"/>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lgerian" panose="04020705040A02060702" pitchFamily="82" charset="0"/>
                </a:rPr>
                <a:t>2</a:t>
              </a:r>
              <a:endParaRPr lang="en-US" dirty="0">
                <a:solidFill>
                  <a:schemeClr val="tx1"/>
                </a:solidFill>
                <a:latin typeface="Algerian" panose="04020705040A02060702" pitchFamily="82" charset="0"/>
              </a:endParaRPr>
            </a:p>
          </p:txBody>
        </p:sp>
      </p:grpSp>
      <p:sp>
        <p:nvSpPr>
          <p:cNvPr id="10" name="Rectangle 9"/>
          <p:cNvSpPr/>
          <p:nvPr/>
        </p:nvSpPr>
        <p:spPr>
          <a:xfrm>
            <a:off x="3153747" y="942392"/>
            <a:ext cx="1227754" cy="4795799"/>
          </a:xfrm>
          <a:prstGeom prst="rect">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59068">
            <a:off x="803040" y="3979048"/>
            <a:ext cx="3098450" cy="2007107"/>
          </a:xfrm>
          <a:prstGeom prst="rect">
            <a:avLst/>
          </a:prstGeom>
        </p:spPr>
      </p:pic>
      <p:sp>
        <p:nvSpPr>
          <p:cNvPr id="7" name="Rectangle 6"/>
          <p:cNvSpPr/>
          <p:nvPr/>
        </p:nvSpPr>
        <p:spPr>
          <a:xfrm>
            <a:off x="271447" y="269122"/>
            <a:ext cx="11412868" cy="769441"/>
          </a:xfrm>
          <a:prstGeom prst="rect">
            <a:avLst/>
          </a:prstGeom>
        </p:spPr>
        <p:txBody>
          <a:bodyPr wrap="none">
            <a:spAutoFit/>
          </a:bodyPr>
          <a:lstStyle/>
          <a:p>
            <a:r>
              <a:rPr lang="en-US" sz="4400" dirty="0">
                <a:solidFill>
                  <a:schemeClr val="accent2">
                    <a:lumMod val="50000"/>
                  </a:schemeClr>
                </a:solidFill>
                <a:latin typeface="KG Second Chances Sketch" panose="02000000000000000000" pitchFamily="2" charset="0"/>
                <a:ea typeface="+mj-ea"/>
                <a:cs typeface="+mj-cs"/>
              </a:rPr>
              <a:t>IS THAT ‘INTEREST’ REALLY A POSITION?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sp>
        <p:nvSpPr>
          <p:cNvPr id="3" name="Rectangle 2"/>
          <p:cNvSpPr/>
          <p:nvPr/>
        </p:nvSpPr>
        <p:spPr>
          <a:xfrm>
            <a:off x="258120" y="1693573"/>
            <a:ext cx="3896288" cy="2308324"/>
          </a:xfrm>
          <a:prstGeom prst="rect">
            <a:avLst/>
          </a:prstGeom>
        </p:spPr>
        <p:txBody>
          <a:bodyPr wrap="square">
            <a:spAutoFit/>
          </a:bodyPr>
          <a:lstStyle/>
          <a:p>
            <a:r>
              <a:rPr lang="en-US" sz="1600" dirty="0">
                <a:solidFill>
                  <a:schemeClr val="accent2">
                    <a:lumMod val="75000"/>
                  </a:schemeClr>
                </a:solidFill>
                <a:latin typeface="KG Blank Space Solid" panose="02000000000000000000" pitchFamily="2" charset="0"/>
              </a:rPr>
              <a:t>What do you do when you’ve got a position masquerading as an interest? Usually, you can get to the interests that underlie a position if you listen carefully and ask the right questions. Find out the needs and concerns behind the position by asking “WHY?” </a:t>
            </a:r>
          </a:p>
        </p:txBody>
      </p:sp>
      <p:sp>
        <p:nvSpPr>
          <p:cNvPr id="10" name="Rectangle 9"/>
          <p:cNvSpPr/>
          <p:nvPr/>
        </p:nvSpPr>
        <p:spPr>
          <a:xfrm>
            <a:off x="4327659" y="1404233"/>
            <a:ext cx="3782465" cy="1200329"/>
          </a:xfrm>
          <a:prstGeom prst="rect">
            <a:avLst/>
          </a:prstGeom>
        </p:spPr>
        <p:txBody>
          <a:bodyPr wrap="square">
            <a:spAutoFit/>
          </a:bodyPr>
          <a:lstStyle/>
          <a:p>
            <a:pPr>
              <a:defRPr/>
            </a:pPr>
            <a:r>
              <a:rPr lang="en-US" dirty="0">
                <a:solidFill>
                  <a:schemeClr val="accent2">
                    <a:lumMod val="50000"/>
                  </a:schemeClr>
                </a:solidFill>
                <a:latin typeface="KG Blank Space Sketch" panose="02000000000000000000" pitchFamily="2" charset="0"/>
              </a:rPr>
              <a:t>A position tells us what you want but not necessarily why you want it. </a:t>
            </a:r>
          </a:p>
          <a:p>
            <a:endParaRPr lang="en-US" sz="1600" dirty="0"/>
          </a:p>
        </p:txBody>
      </p:sp>
      <p:sp>
        <p:nvSpPr>
          <p:cNvPr id="11" name="Rectangle 10"/>
          <p:cNvSpPr/>
          <p:nvPr/>
        </p:nvSpPr>
        <p:spPr>
          <a:xfrm>
            <a:off x="4327658" y="2430998"/>
            <a:ext cx="3782466" cy="830997"/>
          </a:xfrm>
          <a:prstGeom prst="rect">
            <a:avLst/>
          </a:prstGeom>
        </p:spPr>
        <p:txBody>
          <a:bodyPr wrap="square">
            <a:spAutoFit/>
          </a:bodyPr>
          <a:lstStyle/>
          <a:p>
            <a:pPr marL="285750" indent="-285750">
              <a:buFont typeface="Wingdings" panose="05000000000000000000" pitchFamily="2" charset="2"/>
              <a:buChar char="Ø"/>
            </a:pPr>
            <a:r>
              <a:rPr lang="en-US" sz="1600" dirty="0">
                <a:latin typeface="KG Blank Space Solid" panose="02000000000000000000" pitchFamily="2" charset="0"/>
              </a:rPr>
              <a:t>A spouse wants to put 5 percent of income into a retirement fund.</a:t>
            </a:r>
          </a:p>
        </p:txBody>
      </p:sp>
      <p:sp>
        <p:nvSpPr>
          <p:cNvPr id="12" name="Rectangle 11"/>
          <p:cNvSpPr/>
          <p:nvPr/>
        </p:nvSpPr>
        <p:spPr>
          <a:xfrm>
            <a:off x="8270047" y="1404233"/>
            <a:ext cx="3671985" cy="646331"/>
          </a:xfrm>
          <a:prstGeom prst="rect">
            <a:avLst/>
          </a:prstGeom>
        </p:spPr>
        <p:txBody>
          <a:bodyPr wrap="square">
            <a:spAutoFit/>
          </a:bodyPr>
          <a:lstStyle/>
          <a:p>
            <a:pPr>
              <a:defRPr/>
            </a:pPr>
            <a:r>
              <a:rPr lang="en-US" dirty="0">
                <a:solidFill>
                  <a:schemeClr val="accent6">
                    <a:lumMod val="75000"/>
                  </a:schemeClr>
                </a:solidFill>
                <a:latin typeface="KG Blank Space Sketch" panose="02000000000000000000" pitchFamily="2" charset="0"/>
              </a:rPr>
              <a:t>An interest tells us what is important to you. </a:t>
            </a:r>
          </a:p>
        </p:txBody>
      </p:sp>
      <p:sp>
        <p:nvSpPr>
          <p:cNvPr id="13" name="Rectangle 12"/>
          <p:cNvSpPr/>
          <p:nvPr/>
        </p:nvSpPr>
        <p:spPr>
          <a:xfrm>
            <a:off x="8022907" y="2431146"/>
            <a:ext cx="3866431" cy="830997"/>
          </a:xfrm>
          <a:prstGeom prst="rect">
            <a:avLst/>
          </a:prstGeom>
        </p:spPr>
        <p:txBody>
          <a:bodyPr wrap="square">
            <a:spAutoFit/>
          </a:bodyPr>
          <a:lstStyle/>
          <a:p>
            <a:pPr marL="285750" indent="-285750">
              <a:buFont typeface="Wingdings" panose="05000000000000000000" pitchFamily="2" charset="2"/>
              <a:buChar char="Ø"/>
              <a:defRPr/>
            </a:pPr>
            <a:r>
              <a:rPr lang="en-US" sz="1600" dirty="0">
                <a:latin typeface="KG Blank Space Solid" panose="02000000000000000000" pitchFamily="2" charset="0"/>
              </a:rPr>
              <a:t>A spouse wants enough saved to have a comfortable retirement. </a:t>
            </a:r>
          </a:p>
        </p:txBody>
      </p:sp>
      <p:sp>
        <p:nvSpPr>
          <p:cNvPr id="4" name="Rectangle 3"/>
          <p:cNvSpPr/>
          <p:nvPr/>
        </p:nvSpPr>
        <p:spPr>
          <a:xfrm>
            <a:off x="4327657" y="3417763"/>
            <a:ext cx="3942390" cy="584775"/>
          </a:xfrm>
          <a:prstGeom prst="rect">
            <a:avLst/>
          </a:prstGeom>
        </p:spPr>
        <p:txBody>
          <a:bodyPr wrap="square">
            <a:spAutoFit/>
          </a:bodyPr>
          <a:lstStyle/>
          <a:p>
            <a:pPr marL="285750" indent="-285750">
              <a:buFont typeface="Wingdings" panose="05000000000000000000" pitchFamily="2" charset="2"/>
              <a:buChar char="Ø"/>
            </a:pPr>
            <a:r>
              <a:rPr lang="en-US" sz="1600" dirty="0">
                <a:latin typeface="KG Blank Space Solid" panose="02000000000000000000" pitchFamily="2" charset="0"/>
              </a:rPr>
              <a:t>A parent wants a child in bed by 9:30 on a weeknight. </a:t>
            </a:r>
          </a:p>
        </p:txBody>
      </p:sp>
      <p:sp>
        <p:nvSpPr>
          <p:cNvPr id="5" name="Rectangle 4"/>
          <p:cNvSpPr/>
          <p:nvPr/>
        </p:nvSpPr>
        <p:spPr>
          <a:xfrm>
            <a:off x="4327658" y="4363376"/>
            <a:ext cx="3444742" cy="1077218"/>
          </a:xfrm>
          <a:prstGeom prst="rect">
            <a:avLst/>
          </a:prstGeom>
        </p:spPr>
        <p:txBody>
          <a:bodyPr wrap="square">
            <a:spAutoFit/>
          </a:bodyPr>
          <a:lstStyle/>
          <a:p>
            <a:pPr marL="285750" indent="-285750">
              <a:buFont typeface="Wingdings" panose="05000000000000000000" pitchFamily="2" charset="2"/>
              <a:buChar char="Ø"/>
            </a:pPr>
            <a:r>
              <a:rPr lang="en-US" sz="1600" dirty="0">
                <a:latin typeface="KG Blank Space Solid" panose="02000000000000000000" pitchFamily="2" charset="0"/>
              </a:rPr>
              <a:t>A union wants a 3 percent across-the-board wage increase in collective bargaining. </a:t>
            </a:r>
          </a:p>
        </p:txBody>
      </p:sp>
      <p:sp>
        <p:nvSpPr>
          <p:cNvPr id="9" name="Rectangle 8"/>
          <p:cNvSpPr/>
          <p:nvPr/>
        </p:nvSpPr>
        <p:spPr>
          <a:xfrm>
            <a:off x="8022906" y="3397187"/>
            <a:ext cx="3919126" cy="830997"/>
          </a:xfrm>
          <a:prstGeom prst="rect">
            <a:avLst/>
          </a:prstGeom>
        </p:spPr>
        <p:txBody>
          <a:bodyPr wrap="square">
            <a:spAutoFit/>
          </a:bodyPr>
          <a:lstStyle/>
          <a:p>
            <a:pPr marL="285750" indent="-285750">
              <a:buFont typeface="Wingdings" panose="05000000000000000000" pitchFamily="2" charset="2"/>
              <a:buChar char="Ø"/>
              <a:defRPr/>
            </a:pPr>
            <a:r>
              <a:rPr lang="en-US" sz="1600" dirty="0">
                <a:latin typeface="KG Blank Space Solid" panose="02000000000000000000" pitchFamily="2" charset="0"/>
              </a:rPr>
              <a:t>A parent wants a child to be well rested for school the next day. </a:t>
            </a:r>
          </a:p>
        </p:txBody>
      </p:sp>
      <p:sp>
        <p:nvSpPr>
          <p:cNvPr id="14" name="Rectangle 13"/>
          <p:cNvSpPr/>
          <p:nvPr/>
        </p:nvSpPr>
        <p:spPr>
          <a:xfrm>
            <a:off x="8022906" y="4363376"/>
            <a:ext cx="3661409" cy="1077218"/>
          </a:xfrm>
          <a:prstGeom prst="rect">
            <a:avLst/>
          </a:prstGeom>
        </p:spPr>
        <p:txBody>
          <a:bodyPr wrap="square">
            <a:spAutoFit/>
          </a:bodyPr>
          <a:lstStyle/>
          <a:p>
            <a:pPr marL="285750" indent="-285750">
              <a:buFont typeface="Wingdings" panose="05000000000000000000" pitchFamily="2" charset="2"/>
              <a:buChar char="Ø"/>
              <a:defRPr/>
            </a:pPr>
            <a:r>
              <a:rPr lang="en-US" sz="1600" dirty="0">
                <a:latin typeface="KG Blank Space Solid" panose="02000000000000000000" pitchFamily="2" charset="0"/>
              </a:rPr>
              <a:t>A union rep wants a compensation package for members that aids recruitment and retention. </a:t>
            </a:r>
          </a:p>
        </p:txBody>
      </p:sp>
    </p:spTree>
    <p:extLst>
      <p:ext uri="{BB962C8B-B14F-4D97-AF65-F5344CB8AC3E}">
        <p14:creationId xmlns:p14="http://schemas.microsoft.com/office/powerpoint/2010/main" val="212255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anim calcmode="lin" valueType="num">
                                      <p:cBhvr>
                                        <p:cTn id="2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1000"/>
                                        <p:tgtEl>
                                          <p:spTgt spid="13">
                                            <p:txEl>
                                              <p:pRg st="0" end="0"/>
                                            </p:txEl>
                                          </p:spTgt>
                                        </p:tgtEl>
                                      </p:cBhvr>
                                    </p:animEffect>
                                    <p:anim calcmode="lin" valueType="num">
                                      <p:cBhvr>
                                        <p:cTn id="3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build="p"/>
      <p:bldP spid="12" grpId="0"/>
      <p:bldP spid="13" grpId="0" build="p"/>
      <p:bldP spid="4" grpId="0"/>
      <p:bldP spid="5" grpId="0"/>
      <p:bldP spid="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64344357"/>
              </p:ext>
            </p:extLst>
          </p:nvPr>
        </p:nvGraphicFramePr>
        <p:xfrm>
          <a:off x="92765" y="198783"/>
          <a:ext cx="9422295" cy="650681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8666920" y="961122"/>
            <a:ext cx="3273287" cy="4087955"/>
            <a:chOff x="8627164" y="218014"/>
            <a:chExt cx="3273287" cy="5599690"/>
          </a:xfrm>
        </p:grpSpPr>
        <p:sp>
          <p:nvSpPr>
            <p:cNvPr id="6" name="Rectangle 5"/>
            <p:cNvSpPr/>
            <p:nvPr/>
          </p:nvSpPr>
          <p:spPr>
            <a:xfrm>
              <a:off x="8627164" y="728869"/>
              <a:ext cx="3273287" cy="508883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86191" y="928210"/>
              <a:ext cx="2968487" cy="464312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786729" y="218014"/>
              <a:ext cx="967409" cy="9276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lgerian" panose="04020705040A02060702" pitchFamily="82" charset="0"/>
                </a:rPr>
                <a:t>3</a:t>
              </a:r>
              <a:endParaRPr lang="en-US" dirty="0">
                <a:solidFill>
                  <a:schemeClr val="tx1"/>
                </a:solidFill>
                <a:latin typeface="Algerian" panose="04020705040A02060702" pitchFamily="82" charset="0"/>
              </a:endParaRPr>
            </a:p>
          </p:txBody>
        </p:sp>
        <p:sp>
          <p:nvSpPr>
            <p:cNvPr id="10" name="Rectangle 9"/>
            <p:cNvSpPr/>
            <p:nvPr/>
          </p:nvSpPr>
          <p:spPr>
            <a:xfrm>
              <a:off x="8786191" y="1345009"/>
              <a:ext cx="2975112" cy="4093320"/>
            </a:xfrm>
            <a:prstGeom prst="rect">
              <a:avLst/>
            </a:prstGeom>
          </p:spPr>
          <p:txBody>
            <a:bodyPr wrap="square">
              <a:spAutoFit/>
            </a:bodyPr>
            <a:lstStyle/>
            <a:p>
              <a:r>
                <a:rPr lang="en-US" dirty="0">
                  <a:latin typeface="KG Blank Space Solid" panose="02000000000000000000" pitchFamily="2" charset="0"/>
                </a:rPr>
                <a:t>DEVELOP OPTIONS </a:t>
              </a:r>
            </a:p>
            <a:p>
              <a:endParaRPr lang="en-US" dirty="0">
                <a:latin typeface="KG Blank Space Solid" panose="02000000000000000000" pitchFamily="2" charset="0"/>
              </a:endParaRPr>
            </a:p>
            <a:p>
              <a:r>
                <a:rPr lang="en-US" sz="1600" dirty="0">
                  <a:latin typeface="KG Blank Space Solid" panose="02000000000000000000" pitchFamily="2" charset="0"/>
                </a:rPr>
                <a:t>TASK: Brainstorm potential solutions. </a:t>
              </a:r>
            </a:p>
            <a:p>
              <a:endParaRPr lang="en-US" sz="1600" dirty="0">
                <a:latin typeface="KG Blank Space Solid" panose="02000000000000000000" pitchFamily="2" charset="0"/>
              </a:endParaRPr>
            </a:p>
            <a:p>
              <a:r>
                <a:rPr lang="en-US" sz="1600" dirty="0">
                  <a:latin typeface="KG Blank Space Solid" panose="02000000000000000000" pitchFamily="2" charset="0"/>
                </a:rPr>
                <a:t>WHY: Brainstorming allows for a wide range of possible solutions to emerge. The best ideas may come out of the synergy of the process.</a:t>
              </a:r>
            </a:p>
          </p:txBody>
        </p:sp>
      </p:grpSp>
      <p:sp>
        <p:nvSpPr>
          <p:cNvPr id="9" name="Rectangle 8"/>
          <p:cNvSpPr/>
          <p:nvPr/>
        </p:nvSpPr>
        <p:spPr>
          <a:xfrm>
            <a:off x="5168900" y="961121"/>
            <a:ext cx="1218646" cy="4788877"/>
          </a:xfrm>
          <a:prstGeom prst="rect">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spTree>
    <p:extLst>
      <p:ext uri="{BB962C8B-B14F-4D97-AF65-F5344CB8AC3E}">
        <p14:creationId xmlns:p14="http://schemas.microsoft.com/office/powerpoint/2010/main" val="280270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982996130"/>
              </p:ext>
            </p:extLst>
          </p:nvPr>
        </p:nvGraphicFramePr>
        <p:xfrm>
          <a:off x="92765" y="198783"/>
          <a:ext cx="9422295" cy="650681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8719929" y="304800"/>
            <a:ext cx="3273287" cy="5830960"/>
            <a:chOff x="8627164" y="397564"/>
            <a:chExt cx="3273287" cy="7201587"/>
          </a:xfrm>
        </p:grpSpPr>
        <p:sp>
          <p:nvSpPr>
            <p:cNvPr id="6" name="Rectangle 5"/>
            <p:cNvSpPr/>
            <p:nvPr/>
          </p:nvSpPr>
          <p:spPr>
            <a:xfrm>
              <a:off x="8627164" y="728870"/>
              <a:ext cx="3273287" cy="6870281"/>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86191" y="888756"/>
              <a:ext cx="2968487" cy="65208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786729" y="397564"/>
              <a:ext cx="967409" cy="9276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lgerian" panose="04020705040A02060702" pitchFamily="82" charset="0"/>
                </a:rPr>
                <a:t>4</a:t>
              </a:r>
              <a:endParaRPr lang="en-US" dirty="0">
                <a:solidFill>
                  <a:schemeClr val="tx1"/>
                </a:solidFill>
                <a:latin typeface="Algerian" panose="04020705040A02060702" pitchFamily="82" charset="0"/>
              </a:endParaRPr>
            </a:p>
          </p:txBody>
        </p:sp>
        <p:sp>
          <p:nvSpPr>
            <p:cNvPr id="10" name="Rectangle 9"/>
            <p:cNvSpPr/>
            <p:nvPr/>
          </p:nvSpPr>
          <p:spPr>
            <a:xfrm>
              <a:off x="8792817" y="1457739"/>
              <a:ext cx="2968486" cy="5861154"/>
            </a:xfrm>
            <a:prstGeom prst="rect">
              <a:avLst/>
            </a:prstGeom>
          </p:spPr>
          <p:txBody>
            <a:bodyPr wrap="square">
              <a:spAutoFit/>
            </a:bodyPr>
            <a:lstStyle/>
            <a:p>
              <a:r>
                <a:rPr lang="en-US" dirty="0">
                  <a:latin typeface="KG Blank Space Solid" panose="02000000000000000000" pitchFamily="2" charset="0"/>
                </a:rPr>
                <a:t>SELECT SOLUTIONS</a:t>
              </a:r>
            </a:p>
            <a:p>
              <a:r>
                <a:rPr lang="en-US" dirty="0">
                  <a:latin typeface="KG Blank Space Solid" panose="02000000000000000000" pitchFamily="2" charset="0"/>
                </a:rPr>
                <a:t> </a:t>
              </a:r>
            </a:p>
            <a:p>
              <a:r>
                <a:rPr lang="en-US" sz="1600" dirty="0">
                  <a:latin typeface="KG Blank Space Solid" panose="02000000000000000000" pitchFamily="2" charset="0"/>
                </a:rPr>
                <a:t>TASK: Reach consensus on a solution or solutions. </a:t>
              </a:r>
            </a:p>
            <a:p>
              <a:endParaRPr lang="en-US" sz="1600" dirty="0">
                <a:latin typeface="KG Blank Space Solid" panose="02000000000000000000" pitchFamily="2" charset="0"/>
              </a:endParaRPr>
            </a:p>
            <a:p>
              <a:r>
                <a:rPr lang="en-US" sz="1600" dirty="0">
                  <a:latin typeface="KG Blank Space Solid" panose="02000000000000000000" pitchFamily="2" charset="0"/>
                </a:rPr>
                <a:t>WHY: Reaching consensus allows everyone involved in the process to support the final product. Each person weighs in with a thumbs up or a thumbs down. Some issues need more discussion and more rounds of polling before all parties can live with the result.</a:t>
              </a:r>
            </a:p>
          </p:txBody>
        </p:sp>
      </p:grpSp>
      <p:sp>
        <p:nvSpPr>
          <p:cNvPr id="9" name="Rectangle 8"/>
          <p:cNvSpPr/>
          <p:nvPr/>
        </p:nvSpPr>
        <p:spPr>
          <a:xfrm>
            <a:off x="7089913" y="884131"/>
            <a:ext cx="1431235" cy="4854196"/>
          </a:xfrm>
          <a:prstGeom prst="rect">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spTree>
    <p:extLst>
      <p:ext uri="{BB962C8B-B14F-4D97-AF65-F5344CB8AC3E}">
        <p14:creationId xmlns:p14="http://schemas.microsoft.com/office/powerpoint/2010/main" val="213171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008" y="1514341"/>
            <a:ext cx="8653292" cy="676275"/>
          </a:xfrm>
        </p:spPr>
        <p:txBody>
          <a:bodyPr>
            <a:normAutofit/>
          </a:bodyPr>
          <a:lstStyle/>
          <a:p>
            <a:pPr marL="0" indent="0">
              <a:buNone/>
            </a:pPr>
            <a:r>
              <a:rPr lang="en-US" sz="1800" dirty="0">
                <a:latin typeface="KG Blank Space Solid" panose="02000000000000000000" pitchFamily="2" charset="0"/>
              </a:rPr>
              <a:t>Earlier this week, a note was posted on the door of the 3rd Floor Break room at Harbor View Hospital. It read:</a:t>
            </a:r>
          </a:p>
          <a:p>
            <a:pPr marL="0" indent="0">
              <a:buNone/>
            </a:pPr>
            <a:endParaRPr lang="en-US" sz="1800" dirty="0">
              <a:latin typeface="KG Blank Space Solid" panose="02000000000000000000" pitchFamily="2" charset="0"/>
            </a:endParaRPr>
          </a:p>
          <a:p>
            <a:pPr marL="0" indent="0">
              <a:buNone/>
            </a:pPr>
            <a:endParaRPr lang="en-US" sz="1800" dirty="0">
              <a:latin typeface="KG Blank Space Solid" panose="02000000000000000000" pitchFamily="2" charset="0"/>
            </a:endParaRPr>
          </a:p>
        </p:txBody>
      </p:sp>
      <p:pic>
        <p:nvPicPr>
          <p:cNvPr id="3074" name="Picture 2" descr="Image result for repulsion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008" y="2710343"/>
            <a:ext cx="2343932" cy="26847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992923" y="2339086"/>
            <a:ext cx="8152791" cy="3891717"/>
            <a:chOff x="2929423" y="2524714"/>
            <a:chExt cx="8152791" cy="3891717"/>
          </a:xfrm>
        </p:grpSpPr>
        <p:sp>
          <p:nvSpPr>
            <p:cNvPr id="6" name="Folded Corner 5"/>
            <p:cNvSpPr/>
            <p:nvPr/>
          </p:nvSpPr>
          <p:spPr>
            <a:xfrm>
              <a:off x="2929423" y="2524714"/>
              <a:ext cx="8152791" cy="3891717"/>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accent2">
                    <a:lumMod val="75000"/>
                  </a:schemeClr>
                </a:solidFill>
                <a:latin typeface="KG Second Chances Solid" panose="02000000000000000000" pitchFamily="2" charset="0"/>
              </a:endParaRPr>
            </a:p>
          </p:txBody>
        </p:sp>
        <p:sp>
          <p:nvSpPr>
            <p:cNvPr id="4" name="Rectangle 3"/>
            <p:cNvSpPr/>
            <p:nvPr/>
          </p:nvSpPr>
          <p:spPr>
            <a:xfrm>
              <a:off x="3185622" y="2710343"/>
              <a:ext cx="7640391" cy="3416320"/>
            </a:xfrm>
            <a:prstGeom prst="rect">
              <a:avLst/>
            </a:prstGeom>
          </p:spPr>
          <p:txBody>
            <a:bodyPr wrap="square">
              <a:spAutoFit/>
            </a:bodyPr>
            <a:lstStyle/>
            <a:p>
              <a:pPr algn="just"/>
              <a:r>
                <a:rPr lang="en-US" sz="2400" dirty="0">
                  <a:latin typeface="Adobe Caslon Pro Bold" panose="0205070206050A020403" pitchFamily="18" charset="0"/>
                </a:rPr>
                <a:t>ATTENTION ALL STAFF!! THE 3RD FLOOR BREAK ROOM IS ONLY FOR PHYSICIANS. IF YOU ARE NOT A PHYSICIAN, YOU NEED TO USE THE 1ST FLOOR BREAK ROOM NEAR THE CAFETERIA. DO NOT PUT YOUR ITEMS IN THE FRIDGE, AND DO NOT USE THE VENDING MACHINES IN THIS BREAK ROOM!!!! </a:t>
              </a:r>
            </a:p>
            <a:p>
              <a:endParaRPr lang="en-US" sz="2400" dirty="0">
                <a:latin typeface="Adobe Caslon Pro Bold" panose="0205070206050A020403" pitchFamily="18" charset="0"/>
              </a:endParaRPr>
            </a:p>
            <a:p>
              <a:r>
                <a:rPr lang="en-US" sz="2400" dirty="0">
                  <a:latin typeface="Adobe Caslon Pro Bold" panose="0205070206050A020403" pitchFamily="18" charset="0"/>
                </a:rPr>
                <a:t>THANK YOU, MANAGEMENT  :)</a:t>
              </a:r>
            </a:p>
          </p:txBody>
        </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11" name="Title 1"/>
          <p:cNvSpPr txBox="1">
            <a:spLocks/>
          </p:cNvSpPr>
          <p:nvPr/>
        </p:nvSpPr>
        <p:spPr>
          <a:xfrm>
            <a:off x="254000" y="179594"/>
            <a:ext cx="1164589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solidFill>
                  <a:schemeClr val="accent2">
                    <a:lumMod val="50000"/>
                  </a:schemeClr>
                </a:solidFill>
                <a:latin typeface="KG Second Chances Sketch" panose="02000000000000000000" pitchFamily="2" charset="0"/>
              </a:rPr>
              <a:t>Interest-Based Problem Solving </a:t>
            </a:r>
            <a:r>
              <a:rPr lang="en-US" sz="2700">
                <a:solidFill>
                  <a:schemeClr val="tx2">
                    <a:lumMod val="60000"/>
                    <a:lumOff val="40000"/>
                  </a:schemeClr>
                </a:solidFill>
                <a:latin typeface="KG Second Chances Solid" panose="02000000000000000000" pitchFamily="2" charset="0"/>
              </a:rPr>
              <a:t>The Case of the 3rd Floor Break Room </a:t>
            </a:r>
            <a:endParaRPr lang="en-US" sz="2700" dirty="0">
              <a:solidFill>
                <a:schemeClr val="tx2">
                  <a:lumMod val="60000"/>
                  <a:lumOff val="40000"/>
                </a:schemeClr>
              </a:solidFill>
              <a:latin typeface="KG Second Chances Solid" panose="02000000000000000000" pitchFamily="2" charset="0"/>
            </a:endParaRPr>
          </a:p>
        </p:txBody>
      </p:sp>
    </p:spTree>
    <p:extLst>
      <p:ext uri="{BB962C8B-B14F-4D97-AF65-F5344CB8AC3E}">
        <p14:creationId xmlns:p14="http://schemas.microsoft.com/office/powerpoint/2010/main" val="145248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79594"/>
            <a:ext cx="11645899" cy="1325563"/>
          </a:xfrm>
        </p:spPr>
        <p:txBody>
          <a:bodyPr>
            <a:normAutofit fontScale="90000"/>
          </a:bodyPr>
          <a:lstStyle/>
          <a:p>
            <a:r>
              <a:rPr lang="en-US" sz="6000" dirty="0">
                <a:solidFill>
                  <a:schemeClr val="accent2">
                    <a:lumMod val="50000"/>
                  </a:schemeClr>
                </a:solidFill>
                <a:latin typeface="KG Second Chances Sketch" panose="02000000000000000000" pitchFamily="2" charset="0"/>
              </a:rPr>
              <a:t>Interest-Based Problem Solving </a:t>
            </a:r>
            <a:r>
              <a:rPr lang="en-US" sz="2700" dirty="0">
                <a:solidFill>
                  <a:schemeClr val="tx2">
                    <a:lumMod val="60000"/>
                    <a:lumOff val="40000"/>
                  </a:schemeClr>
                </a:solidFill>
                <a:latin typeface="KG Second Chances Solid" panose="02000000000000000000" pitchFamily="2" charset="0"/>
              </a:rPr>
              <a:t>The Case of the 3rd Floor Break Room </a:t>
            </a:r>
          </a:p>
        </p:txBody>
      </p:sp>
      <p:sp>
        <p:nvSpPr>
          <p:cNvPr id="3" name="Content Placeholder 2"/>
          <p:cNvSpPr>
            <a:spLocks noGrp="1"/>
          </p:cNvSpPr>
          <p:nvPr>
            <p:ph idx="1"/>
          </p:nvPr>
        </p:nvSpPr>
        <p:spPr>
          <a:xfrm>
            <a:off x="478008" y="1769613"/>
            <a:ext cx="7853191" cy="676275"/>
          </a:xfrm>
        </p:spPr>
        <p:txBody>
          <a:bodyPr>
            <a:normAutofit/>
          </a:bodyPr>
          <a:lstStyle/>
          <a:p>
            <a:pPr marL="0" indent="0">
              <a:buNone/>
            </a:pPr>
            <a:r>
              <a:rPr lang="en-US" sz="1800" dirty="0">
                <a:latin typeface="KG Blank Space Solid" panose="02000000000000000000" pitchFamily="2" charset="0"/>
              </a:rPr>
              <a:t>Earlier this week, a note was posted on the door of the 3rd Floor Break room at Harbor View Hospital. It read:</a:t>
            </a:r>
          </a:p>
          <a:p>
            <a:pPr marL="0" indent="0">
              <a:buNone/>
            </a:pPr>
            <a:endParaRPr lang="en-US" sz="1800" dirty="0">
              <a:latin typeface="KG Blank Space Solid" panose="02000000000000000000" pitchFamily="2" charset="0"/>
            </a:endParaRPr>
          </a:p>
          <a:p>
            <a:pPr marL="0" indent="0">
              <a:buNone/>
            </a:pPr>
            <a:endParaRPr lang="en-US" sz="1800" dirty="0">
              <a:latin typeface="KG Blank Space Solid" panose="02000000000000000000" pitchFamily="2" charset="0"/>
            </a:endParaRPr>
          </a:p>
        </p:txBody>
      </p:sp>
      <p:pic>
        <p:nvPicPr>
          <p:cNvPr id="3074" name="Picture 2" descr="Image result for repulsion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1768" y="2710343"/>
            <a:ext cx="2343932" cy="26847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700" y="3086792"/>
            <a:ext cx="6286500" cy="2308324"/>
          </a:xfrm>
          <a:prstGeom prst="rect">
            <a:avLst/>
          </a:prstGeom>
        </p:spPr>
        <p:txBody>
          <a:bodyPr wrap="square">
            <a:spAutoFit/>
          </a:bodyPr>
          <a:lstStyle/>
          <a:p>
            <a:r>
              <a:rPr lang="en-US" dirty="0">
                <a:latin typeface="Adobe Caslon Pro Bold" panose="0205070206050A020403" pitchFamily="18" charset="0"/>
              </a:rPr>
              <a:t>ATTENTION ALL STAFF!! THE 3RD FLOOR BREAK ROOM IS ONLY FOR PHYSICIANS. IF YOU ARE NOT A PHYSICIAN, YOU NEED TO USE THE 1ST FLOOR BREAK ROOM NEAR THE CAFETERIA. DO NOT PUT YOUR ITEMS IN THE FRIDGE, AND DO NOT USE THE VENDING MACHINES IN THIS BREAK ROOM!!!! </a:t>
            </a:r>
          </a:p>
          <a:p>
            <a:endParaRPr lang="en-US" dirty="0">
              <a:latin typeface="Adobe Caslon Pro Bold" panose="0205070206050A020403" pitchFamily="18" charset="0"/>
            </a:endParaRPr>
          </a:p>
          <a:p>
            <a:r>
              <a:rPr lang="en-US" dirty="0">
                <a:latin typeface="Adobe Caslon Pro Bold" panose="0205070206050A020403" pitchFamily="18" charset="0"/>
              </a:rPr>
              <a:t>THANK YOU, MANAGEMENT  :)</a:t>
            </a:r>
          </a:p>
        </p:txBody>
      </p:sp>
      <p:sp>
        <p:nvSpPr>
          <p:cNvPr id="5" name="Folded Corner 4"/>
          <p:cNvSpPr/>
          <p:nvPr/>
        </p:nvSpPr>
        <p:spPr>
          <a:xfrm>
            <a:off x="366003" y="1670257"/>
            <a:ext cx="11421891" cy="4324143"/>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accent2">
                  <a:lumMod val="75000"/>
                </a:schemeClr>
              </a:solidFill>
              <a:latin typeface="KG Second Chances Solid" panose="02000000000000000000" pitchFamily="2" charset="0"/>
            </a:endParaRPr>
          </a:p>
          <a:p>
            <a:r>
              <a:rPr lang="en-US" sz="2800" dirty="0">
                <a:solidFill>
                  <a:schemeClr val="accent2">
                    <a:lumMod val="75000"/>
                  </a:schemeClr>
                </a:solidFill>
                <a:latin typeface="KG Second Chances Solid" panose="02000000000000000000" pitchFamily="2" charset="0"/>
              </a:rPr>
              <a:t> Role Play: </a:t>
            </a:r>
            <a:r>
              <a:rPr lang="en-US" sz="2800" dirty="0">
                <a:solidFill>
                  <a:schemeClr val="tx1"/>
                </a:solidFill>
                <a:latin typeface="KG Second Chances Solid" panose="02000000000000000000" pitchFamily="2" charset="0"/>
              </a:rPr>
              <a:t>During their co-chair pre-meeting, Mr./Ms.</a:t>
            </a:r>
            <a:br>
              <a:rPr lang="en-US" sz="2800" dirty="0">
                <a:solidFill>
                  <a:schemeClr val="tx1"/>
                </a:solidFill>
                <a:latin typeface="KG Second Chances Solid" panose="02000000000000000000" pitchFamily="2" charset="0"/>
              </a:rPr>
            </a:br>
            <a:r>
              <a:rPr lang="en-US" sz="2800" dirty="0">
                <a:solidFill>
                  <a:schemeClr val="tx1"/>
                </a:solidFill>
                <a:latin typeface="KG Second Chances Solid" panose="02000000000000000000" pitchFamily="2" charset="0"/>
              </a:rPr>
              <a:t> Williams (Nurse Manager) and Mr./Ms. Garcia (RN) address</a:t>
            </a:r>
            <a:br>
              <a:rPr lang="en-US" sz="2800" dirty="0">
                <a:solidFill>
                  <a:schemeClr val="tx1"/>
                </a:solidFill>
                <a:latin typeface="KG Second Chances Solid" panose="02000000000000000000" pitchFamily="2" charset="0"/>
              </a:rPr>
            </a:br>
            <a:r>
              <a:rPr lang="en-US" sz="2800" dirty="0">
                <a:solidFill>
                  <a:schemeClr val="tx1"/>
                </a:solidFill>
                <a:latin typeface="KG Second Chances Solid" panose="02000000000000000000" pitchFamily="2" charset="0"/>
              </a:rPr>
              <a:t> the note. Mr./Ms. </a:t>
            </a:r>
          </a:p>
          <a:p>
            <a:endParaRPr lang="en-US" sz="2800" dirty="0">
              <a:solidFill>
                <a:schemeClr val="tx1"/>
              </a:solidFill>
              <a:latin typeface="KG Second Chances Solid" panose="02000000000000000000" pitchFamily="2" charset="0"/>
            </a:endParaRPr>
          </a:p>
          <a:p>
            <a:r>
              <a:rPr lang="en-US" sz="2800" dirty="0">
                <a:solidFill>
                  <a:schemeClr val="tx1"/>
                </a:solidFill>
                <a:latin typeface="KG Second Chances Solid" panose="02000000000000000000" pitchFamily="2" charset="0"/>
              </a:rPr>
              <a:t> Garcia heard that Mr./Ms. Williams approved the note.</a:t>
            </a:r>
            <a:br>
              <a:rPr lang="en-US" sz="2800" dirty="0">
                <a:solidFill>
                  <a:schemeClr val="tx1"/>
                </a:solidFill>
                <a:latin typeface="KG Second Chances Solid" panose="02000000000000000000" pitchFamily="2" charset="0"/>
              </a:rPr>
            </a:br>
            <a:r>
              <a:rPr lang="en-US" sz="2800" dirty="0">
                <a:solidFill>
                  <a:schemeClr val="tx1"/>
                </a:solidFill>
                <a:latin typeface="KG Second Chances Solid" panose="02000000000000000000" pitchFamily="2" charset="0"/>
              </a:rPr>
              <a:t> Everyone on the 3rd and 4th floors is very upset about it.</a:t>
            </a:r>
          </a:p>
          <a:p>
            <a:endParaRPr lang="en-US" sz="2800" dirty="0">
              <a:solidFill>
                <a:schemeClr val="tx1"/>
              </a:solidFill>
              <a:latin typeface="KG Second Chances Solid" panose="02000000000000000000" pitchFamily="2" charset="0"/>
            </a:endParaRPr>
          </a:p>
          <a:p>
            <a:r>
              <a:rPr lang="en-US" sz="2800" dirty="0">
                <a:solidFill>
                  <a:schemeClr val="accent2">
                    <a:lumMod val="75000"/>
                  </a:schemeClr>
                </a:solidFill>
                <a:latin typeface="KG Second Chances Solid" panose="02000000000000000000" pitchFamily="2" charset="0"/>
              </a:rPr>
              <a:t> How will they solve the problem?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107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771724" y="4599649"/>
            <a:ext cx="2204892" cy="1987773"/>
            <a:chOff x="4771724" y="4599649"/>
            <a:chExt cx="2204892" cy="1987773"/>
          </a:xfrm>
        </p:grpSpPr>
        <p:pic>
          <p:nvPicPr>
            <p:cNvPr id="19" name="Picture 2" descr="Doodle megaphone Free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46422" flipH="1">
              <a:off x="4988843" y="4599649"/>
              <a:ext cx="1987773" cy="1987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724" y="4865580"/>
              <a:ext cx="867405" cy="697079"/>
            </a:xfrm>
            <a:prstGeom prst="rect">
              <a:avLst/>
            </a:prstGeom>
          </p:spPr>
        </p:pic>
      </p:grpSp>
      <p:sp>
        <p:nvSpPr>
          <p:cNvPr id="2" name="Title 1"/>
          <p:cNvSpPr>
            <a:spLocks noGrp="1"/>
          </p:cNvSpPr>
          <p:nvPr>
            <p:ph type="title"/>
          </p:nvPr>
        </p:nvSpPr>
        <p:spPr>
          <a:xfrm>
            <a:off x="0" y="102261"/>
            <a:ext cx="10515600" cy="876034"/>
          </a:xfrm>
        </p:spPr>
        <p:txBody>
          <a:bodyPr>
            <a:noAutofit/>
          </a:bodyPr>
          <a:lstStyle/>
          <a:p>
            <a:r>
              <a:rPr lang="en-US" sz="6000" dirty="0">
                <a:solidFill>
                  <a:schemeClr val="accent2">
                    <a:lumMod val="50000"/>
                  </a:schemeClr>
                </a:solidFill>
                <a:latin typeface="KG Second Chances Sketch" panose="02000000000000000000" pitchFamily="2" charset="0"/>
              </a:rPr>
              <a:t>PROBLEM SOLVING</a:t>
            </a:r>
          </a:p>
        </p:txBody>
      </p:sp>
      <p:sp>
        <p:nvSpPr>
          <p:cNvPr id="3" name="Content Placeholder 2"/>
          <p:cNvSpPr>
            <a:spLocks noGrp="1"/>
          </p:cNvSpPr>
          <p:nvPr>
            <p:ph idx="1"/>
          </p:nvPr>
        </p:nvSpPr>
        <p:spPr>
          <a:xfrm>
            <a:off x="407852" y="2119207"/>
            <a:ext cx="4345466" cy="4351338"/>
          </a:xfrm>
        </p:spPr>
        <p:txBody>
          <a:bodyPr>
            <a:normAutofit/>
          </a:bodyPr>
          <a:lstStyle/>
          <a:p>
            <a:r>
              <a:rPr lang="en-US" sz="1800" dirty="0">
                <a:latin typeface="KG Blank Space Solid" panose="02000000000000000000" pitchFamily="2" charset="0"/>
              </a:rPr>
              <a:t>Parties come to the table with strong opinions about the solution to the problem.</a:t>
            </a:r>
            <a:br>
              <a:rPr lang="en-US" sz="1800" dirty="0">
                <a:latin typeface="KG Blank Space Solid" panose="02000000000000000000" pitchFamily="2" charset="0"/>
              </a:rPr>
            </a:br>
            <a:endParaRPr lang="en-US" sz="1800" dirty="0">
              <a:latin typeface="KG Blank Space Solid" panose="02000000000000000000" pitchFamily="2" charset="0"/>
            </a:endParaRPr>
          </a:p>
          <a:p>
            <a:r>
              <a:rPr lang="en-US" sz="1800" dirty="0">
                <a:latin typeface="KG Blank Space Solid" panose="02000000000000000000" pitchFamily="2" charset="0"/>
              </a:rPr>
              <a:t>Each party's goal is to "win" the argument by imposing their solution on the group.</a:t>
            </a:r>
            <a:br>
              <a:rPr lang="en-US" sz="1800" dirty="0">
                <a:latin typeface="KG Blank Space Solid" panose="02000000000000000000" pitchFamily="2" charset="0"/>
              </a:rPr>
            </a:br>
            <a:endParaRPr lang="en-US" sz="1800" dirty="0">
              <a:latin typeface="KG Blank Space Solid" panose="02000000000000000000" pitchFamily="2" charset="0"/>
            </a:endParaRPr>
          </a:p>
          <a:p>
            <a:r>
              <a:rPr lang="en-US" sz="1800" dirty="0">
                <a:latin typeface="KG Blank Space Solid" panose="02000000000000000000" pitchFamily="2" charset="0"/>
              </a:rPr>
              <a:t>After lots of conflict, those in power or authority usually get their way or force a compromise on the group.</a:t>
            </a:r>
          </a:p>
        </p:txBody>
      </p:sp>
      <p:sp>
        <p:nvSpPr>
          <p:cNvPr id="5" name="Content Placeholder 2"/>
          <p:cNvSpPr txBox="1">
            <a:spLocks/>
          </p:cNvSpPr>
          <p:nvPr/>
        </p:nvSpPr>
        <p:spPr>
          <a:xfrm>
            <a:off x="838200" y="1825625"/>
            <a:ext cx="49247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p:cNvSpPr txBox="1">
            <a:spLocks/>
          </p:cNvSpPr>
          <p:nvPr/>
        </p:nvSpPr>
        <p:spPr>
          <a:xfrm>
            <a:off x="6804399" y="1869243"/>
            <a:ext cx="49247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KG Blank Space Solid" panose="02000000000000000000" pitchFamily="2" charset="0"/>
              </a:rPr>
              <a:t>Parties come to the table with open minds. They want their interests to be considered, </a:t>
            </a:r>
            <a:r>
              <a:rPr lang="en-US" sz="1800" dirty="0">
                <a:solidFill>
                  <a:srgbClr val="FF0000"/>
                </a:solidFill>
                <a:latin typeface="KG Blank Space Solid" panose="02000000000000000000" pitchFamily="2" charset="0"/>
              </a:rPr>
              <a:t>but they also want to listen to others' concerns.</a:t>
            </a:r>
            <a:br>
              <a:rPr lang="en-US" sz="1800" dirty="0">
                <a:solidFill>
                  <a:srgbClr val="FF0000"/>
                </a:solidFill>
                <a:latin typeface="KG Blank Space Solid" panose="02000000000000000000" pitchFamily="2" charset="0"/>
              </a:rPr>
            </a:br>
            <a:endParaRPr lang="en-US" sz="1800" dirty="0">
              <a:solidFill>
                <a:srgbClr val="FF0000"/>
              </a:solidFill>
              <a:latin typeface="KG Blank Space Solid" panose="02000000000000000000" pitchFamily="2" charset="0"/>
            </a:endParaRPr>
          </a:p>
          <a:p>
            <a:r>
              <a:rPr lang="en-US" sz="1800" dirty="0">
                <a:latin typeface="KG Blank Space Solid" panose="02000000000000000000" pitchFamily="2" charset="0"/>
              </a:rPr>
              <a:t>Parties see each other as willing to work together to solve the problem through </a:t>
            </a:r>
            <a:r>
              <a:rPr lang="en-US" sz="1800" dirty="0">
                <a:solidFill>
                  <a:srgbClr val="FF0000"/>
                </a:solidFill>
                <a:latin typeface="KG Blank Space Solid" panose="02000000000000000000" pitchFamily="2" charset="0"/>
              </a:rPr>
              <a:t>open communication, information sharing, innovation</a:t>
            </a:r>
            <a:r>
              <a:rPr lang="en-US" sz="1800" dirty="0">
                <a:latin typeface="KG Blank Space Solid" panose="02000000000000000000" pitchFamily="2" charset="0"/>
              </a:rPr>
              <a:t> and </a:t>
            </a:r>
            <a:r>
              <a:rPr lang="en-US" sz="1800" dirty="0">
                <a:solidFill>
                  <a:srgbClr val="FF0000"/>
                </a:solidFill>
                <a:latin typeface="KG Blank Space Solid" panose="02000000000000000000" pitchFamily="2" charset="0"/>
              </a:rPr>
              <a:t>creativity</a:t>
            </a:r>
            <a:r>
              <a:rPr lang="en-US" sz="1800" dirty="0">
                <a:latin typeface="KG Blank Space Solid" panose="02000000000000000000" pitchFamily="2" charset="0"/>
              </a:rPr>
              <a:t>.</a:t>
            </a:r>
            <a:br>
              <a:rPr lang="en-US" sz="1800" dirty="0">
                <a:latin typeface="KG Blank Space Solid" panose="02000000000000000000" pitchFamily="2" charset="0"/>
              </a:rPr>
            </a:br>
            <a:endParaRPr lang="en-US" sz="1800" dirty="0">
              <a:latin typeface="KG Blank Space Solid" panose="02000000000000000000" pitchFamily="2" charset="0"/>
            </a:endParaRPr>
          </a:p>
          <a:p>
            <a:r>
              <a:rPr lang="en-US" sz="1800" dirty="0">
                <a:latin typeface="KG Blank Space Solid" panose="02000000000000000000" pitchFamily="2" charset="0"/>
              </a:rPr>
              <a:t>After lots of discussion, the group uses a </a:t>
            </a:r>
            <a:r>
              <a:rPr lang="en-US" sz="1800" dirty="0">
                <a:solidFill>
                  <a:srgbClr val="FF0000"/>
                </a:solidFill>
                <a:latin typeface="KG Blank Space Solid" panose="02000000000000000000" pitchFamily="2" charset="0"/>
              </a:rPr>
              <a:t>consensus-based approach </a:t>
            </a:r>
            <a:r>
              <a:rPr lang="en-US" sz="1800" dirty="0">
                <a:latin typeface="KG Blank Space Solid" panose="02000000000000000000" pitchFamily="2" charset="0"/>
              </a:rPr>
              <a:t>to reach a decision, where everyone has an </a:t>
            </a:r>
            <a:r>
              <a:rPr lang="en-US" sz="1800" dirty="0">
                <a:solidFill>
                  <a:srgbClr val="FF0000"/>
                </a:solidFill>
                <a:latin typeface="KG Blank Space Solid" panose="02000000000000000000" pitchFamily="2" charset="0"/>
              </a:rPr>
              <a:t>equal voice</a:t>
            </a:r>
            <a:r>
              <a:rPr lang="en-US" sz="1800" dirty="0">
                <a:latin typeface="KG Blank Space Solid" panose="02000000000000000000" pitchFamily="2" charset="0"/>
              </a:rPr>
              <a:t>.</a:t>
            </a:r>
          </a:p>
          <a:p>
            <a:endParaRPr lang="en-US" b="1" dirty="0">
              <a:solidFill>
                <a:srgbClr val="C00000"/>
              </a:solidFill>
            </a:endParaRPr>
          </a:p>
        </p:txBody>
      </p:sp>
      <p:sp>
        <p:nvSpPr>
          <p:cNvPr id="4" name="TextBox 3"/>
          <p:cNvSpPr txBox="1"/>
          <p:nvPr/>
        </p:nvSpPr>
        <p:spPr>
          <a:xfrm>
            <a:off x="242308" y="1407578"/>
            <a:ext cx="4939645" cy="461665"/>
          </a:xfrm>
          <a:prstGeom prst="rect">
            <a:avLst/>
          </a:prstGeom>
          <a:noFill/>
        </p:spPr>
        <p:txBody>
          <a:bodyPr wrap="square" rtlCol="0">
            <a:spAutoFit/>
          </a:bodyPr>
          <a:lstStyle/>
          <a:p>
            <a:r>
              <a:rPr lang="en-US" sz="2400" dirty="0">
                <a:solidFill>
                  <a:schemeClr val="accent2">
                    <a:lumMod val="50000"/>
                  </a:schemeClr>
                </a:solidFill>
                <a:latin typeface="KG Blank Space Solid" panose="02000000000000000000" pitchFamily="2" charset="0"/>
              </a:rPr>
              <a:t>Traditional Problem Solving</a:t>
            </a:r>
          </a:p>
        </p:txBody>
      </p:sp>
      <p:sp>
        <p:nvSpPr>
          <p:cNvPr id="8" name="TextBox 7"/>
          <p:cNvSpPr txBox="1"/>
          <p:nvPr/>
        </p:nvSpPr>
        <p:spPr>
          <a:xfrm>
            <a:off x="6587412" y="1374037"/>
            <a:ext cx="5488370" cy="461665"/>
          </a:xfrm>
          <a:prstGeom prst="rect">
            <a:avLst/>
          </a:prstGeom>
          <a:noFill/>
        </p:spPr>
        <p:txBody>
          <a:bodyPr wrap="square" rtlCol="0">
            <a:spAutoFit/>
          </a:bodyPr>
          <a:lstStyle/>
          <a:p>
            <a:r>
              <a:rPr lang="en-US" sz="2400" dirty="0">
                <a:solidFill>
                  <a:schemeClr val="accent2">
                    <a:lumMod val="50000"/>
                  </a:schemeClr>
                </a:solidFill>
                <a:latin typeface="KG Blank Space Solid" panose="02000000000000000000" pitchFamily="2" charset="0"/>
              </a:rPr>
              <a:t>Interest Based Problem Solving</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8954">
            <a:off x="4815619" y="3117244"/>
            <a:ext cx="1850957" cy="1437577"/>
          </a:xfrm>
          <a:prstGeom prst="rect">
            <a:avLst/>
          </a:prstGeom>
        </p:spPr>
      </p:pic>
      <p:grpSp>
        <p:nvGrpSpPr>
          <p:cNvPr id="22" name="Group 21"/>
          <p:cNvGrpSpPr/>
          <p:nvPr/>
        </p:nvGrpSpPr>
        <p:grpSpPr>
          <a:xfrm>
            <a:off x="4994880" y="1187848"/>
            <a:ext cx="1372715" cy="1703527"/>
            <a:chOff x="4994880" y="1187848"/>
            <a:chExt cx="1372715" cy="1703527"/>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31277" flipH="1">
              <a:off x="4994880" y="1187848"/>
              <a:ext cx="1372715" cy="1703527"/>
            </a:xfrm>
            <a:prstGeom prst="rect">
              <a:avLst/>
            </a:prstGeom>
          </p:spPr>
        </p:pic>
        <p:sp>
          <p:nvSpPr>
            <p:cNvPr id="24" name="Oval 23"/>
            <p:cNvSpPr/>
            <p:nvPr/>
          </p:nvSpPr>
          <p:spPr>
            <a:xfrm>
              <a:off x="5170505" y="1479708"/>
              <a:ext cx="555590" cy="809688"/>
            </a:xfrm>
            <a:prstGeom prst="ellipse">
              <a:avLst/>
            </a:prstGeom>
            <a:solidFill>
              <a:schemeClr val="accent4">
                <a:lumMod val="40000"/>
                <a:lumOff val="60000"/>
                <a:alpha val="2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622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42100" y="846288"/>
            <a:ext cx="5435600" cy="523220"/>
          </a:xfrm>
          <a:prstGeom prst="rect">
            <a:avLst/>
          </a:prstGeom>
          <a:noFill/>
        </p:spPr>
        <p:txBody>
          <a:bodyPr wrap="square" rtlCol="0">
            <a:spAutoFit/>
          </a:bodyPr>
          <a:lstStyle/>
          <a:p>
            <a:pPr algn="r"/>
            <a:r>
              <a:rPr lang="en-US" sz="2800" dirty="0">
                <a:latin typeface="KG Blank Space Solid" panose="02000000000000000000" pitchFamily="2" charset="0"/>
              </a:rPr>
              <a:t>1) Define the Issue</a:t>
            </a:r>
          </a:p>
        </p:txBody>
      </p:sp>
      <p:sp>
        <p:nvSpPr>
          <p:cNvPr id="6" name="Rectangle 5"/>
          <p:cNvSpPr/>
          <p:nvPr/>
        </p:nvSpPr>
        <p:spPr>
          <a:xfrm>
            <a:off x="495300" y="1600537"/>
            <a:ext cx="11201400" cy="2677656"/>
          </a:xfrm>
          <a:prstGeom prst="rect">
            <a:avLst/>
          </a:prstGeom>
        </p:spPr>
        <p:txBody>
          <a:bodyPr wrap="square">
            <a:spAutoFit/>
          </a:bodyPr>
          <a:lstStyle/>
          <a:p>
            <a:pPr lvl="0"/>
            <a:r>
              <a:rPr lang="en-US" sz="2400" dirty="0">
                <a:solidFill>
                  <a:schemeClr val="accent2">
                    <a:lumMod val="50000"/>
                  </a:schemeClr>
                </a:solidFill>
                <a:latin typeface="KG Second Chances Solid" panose="02000000000000000000" pitchFamily="2" charset="0"/>
              </a:rPr>
              <a:t>Immediate issue</a:t>
            </a:r>
            <a:r>
              <a:rPr lang="en-US" sz="2400" dirty="0">
                <a:latin typeface="KG Second Chances Solid" panose="02000000000000000000" pitchFamily="2" charset="0"/>
              </a:rPr>
              <a:t>: Both sides agree that the 3rd floor breakroom is overcrowded. There’s not enough room for people to sit, and the refrigerator is always overflowing. (smaller issue, needs to be addressed now)</a:t>
            </a:r>
          </a:p>
          <a:p>
            <a:pPr lvl="0"/>
            <a:endParaRPr lang="en-US" sz="2400" dirty="0">
              <a:latin typeface="KG Second Chances Solid" panose="02000000000000000000" pitchFamily="2" charset="0"/>
            </a:endParaRPr>
          </a:p>
          <a:p>
            <a:pPr lvl="0"/>
            <a:r>
              <a:rPr lang="en-US" sz="2400" dirty="0">
                <a:solidFill>
                  <a:schemeClr val="tx2">
                    <a:lumMod val="60000"/>
                    <a:lumOff val="40000"/>
                  </a:schemeClr>
                </a:solidFill>
                <a:latin typeface="KG Second Chances Solid" panose="02000000000000000000" pitchFamily="2" charset="0"/>
              </a:rPr>
              <a:t>Underlying issue</a:t>
            </a:r>
            <a:r>
              <a:rPr lang="en-US" sz="2400" dirty="0">
                <a:latin typeface="KG Second Chances Solid" panose="02000000000000000000" pitchFamily="2" charset="0"/>
              </a:rPr>
              <a:t>: Communicating and collaborating when a policy changes (larger issue, needs to be addressed as well, but might take a little longer to fully implement strategy)</a:t>
            </a:r>
          </a:p>
        </p:txBody>
      </p:sp>
      <p:sp>
        <p:nvSpPr>
          <p:cNvPr id="7" name="Title 1"/>
          <p:cNvSpPr>
            <a:spLocks noGrp="1"/>
          </p:cNvSpPr>
          <p:nvPr>
            <p:ph type="title"/>
          </p:nvPr>
        </p:nvSpPr>
        <p:spPr>
          <a:xfrm>
            <a:off x="0" y="0"/>
            <a:ext cx="12192000" cy="989688"/>
          </a:xfrm>
        </p:spPr>
        <p:txBody>
          <a:bodyPr>
            <a:noAutofit/>
          </a:bodyPr>
          <a:lstStyle/>
          <a:p>
            <a:pPr algn="ctr"/>
            <a:r>
              <a:rPr lang="en-US" sz="4200" dirty="0">
                <a:solidFill>
                  <a:schemeClr val="accent2">
                    <a:lumMod val="50000"/>
                  </a:schemeClr>
                </a:solidFill>
                <a:latin typeface="KG Second Chances Sketch" panose="02000000000000000000" pitchFamily="2" charset="0"/>
              </a:rPr>
              <a:t>IBPS: The Case of the 3rd Floor Breakroom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353542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5300" y="1835976"/>
            <a:ext cx="11201400" cy="3596882"/>
          </a:xfrm>
          <a:prstGeom prst="rect">
            <a:avLst/>
          </a:prstGeom>
        </p:spPr>
        <p:txBody>
          <a:bodyPr wrap="square">
            <a:spAutoFit/>
          </a:bodyPr>
          <a:lstStyle/>
          <a:p>
            <a:pPr lvl="0">
              <a:lnSpc>
                <a:spcPct val="90000"/>
              </a:lnSpc>
              <a:spcBef>
                <a:spcPts val="1000"/>
              </a:spcBef>
            </a:pPr>
            <a:r>
              <a:rPr lang="en-US" sz="2400" dirty="0">
                <a:solidFill>
                  <a:schemeClr val="accent4">
                    <a:lumMod val="75000"/>
                  </a:schemeClr>
                </a:solidFill>
                <a:latin typeface="KG Blank Space Solid" panose="02000000000000000000" pitchFamily="2" charset="0"/>
              </a:rPr>
              <a:t>Staff</a:t>
            </a:r>
            <a:r>
              <a:rPr lang="en-US" sz="2400" dirty="0">
                <a:latin typeface="KG Blank Space Solid" panose="02000000000000000000" pitchFamily="2" charset="0"/>
              </a:rPr>
              <a:t> want a conveniently located break room with vending machines and enough room for people to sit down.</a:t>
            </a:r>
          </a:p>
          <a:p>
            <a:pPr lvl="0">
              <a:lnSpc>
                <a:spcPct val="90000"/>
              </a:lnSpc>
              <a:spcBef>
                <a:spcPts val="1000"/>
              </a:spcBef>
            </a:pPr>
            <a:r>
              <a:rPr lang="en-US" sz="2400" dirty="0">
                <a:solidFill>
                  <a:schemeClr val="tx2">
                    <a:lumMod val="60000"/>
                    <a:lumOff val="40000"/>
                  </a:schemeClr>
                </a:solidFill>
                <a:latin typeface="KG Blank Space Solid" panose="02000000000000000000" pitchFamily="2" charset="0"/>
              </a:rPr>
              <a:t>(Why?) </a:t>
            </a:r>
            <a:r>
              <a:rPr lang="en-US" sz="2400" dirty="0">
                <a:latin typeface="KG Blank Space Solid" panose="02000000000000000000" pitchFamily="2" charset="0"/>
              </a:rPr>
              <a:t>They want to be able to enjoy their breaks and return to work refreshed, not more stressed out.</a:t>
            </a:r>
          </a:p>
          <a:p>
            <a:pPr lvl="0">
              <a:lnSpc>
                <a:spcPct val="90000"/>
              </a:lnSpc>
              <a:spcBef>
                <a:spcPts val="1000"/>
              </a:spcBef>
            </a:pPr>
            <a:endParaRPr lang="en-US" sz="2400" dirty="0">
              <a:latin typeface="KG Blank Space Solid" panose="02000000000000000000" pitchFamily="2" charset="0"/>
            </a:endParaRPr>
          </a:p>
          <a:p>
            <a:pPr lvl="0">
              <a:lnSpc>
                <a:spcPct val="90000"/>
              </a:lnSpc>
              <a:spcBef>
                <a:spcPts val="1000"/>
              </a:spcBef>
            </a:pPr>
            <a:r>
              <a:rPr lang="en-US" sz="2400" dirty="0">
                <a:solidFill>
                  <a:schemeClr val="accent2">
                    <a:lumMod val="50000"/>
                  </a:schemeClr>
                </a:solidFill>
                <a:latin typeface="KG Blank Space Solid" panose="02000000000000000000" pitchFamily="2" charset="0"/>
              </a:rPr>
              <a:t>Management </a:t>
            </a:r>
            <a:r>
              <a:rPr lang="en-US" sz="2400" dirty="0">
                <a:latin typeface="KG Blank Space Solid" panose="02000000000000000000" pitchFamily="2" charset="0"/>
              </a:rPr>
              <a:t>wants to make the 3rd floor breakroom less crowded. </a:t>
            </a:r>
          </a:p>
          <a:p>
            <a:pPr lvl="0">
              <a:lnSpc>
                <a:spcPct val="90000"/>
              </a:lnSpc>
              <a:spcBef>
                <a:spcPts val="1000"/>
              </a:spcBef>
            </a:pPr>
            <a:r>
              <a:rPr lang="en-US" sz="2400" dirty="0">
                <a:solidFill>
                  <a:schemeClr val="tx2">
                    <a:lumMod val="60000"/>
                    <a:lumOff val="40000"/>
                  </a:schemeClr>
                </a:solidFill>
                <a:latin typeface="KG Blank Space Solid" panose="02000000000000000000" pitchFamily="2" charset="0"/>
              </a:rPr>
              <a:t>(Why?) </a:t>
            </a:r>
            <a:r>
              <a:rPr lang="en-US" sz="2400" dirty="0">
                <a:latin typeface="KG Blank Space Solid" panose="02000000000000000000" pitchFamily="2" charset="0"/>
              </a:rPr>
              <a:t>They also want staff to enjoy their breaks so they can return to work refreshed, not more stressed out.</a:t>
            </a:r>
          </a:p>
        </p:txBody>
      </p:sp>
      <p:sp>
        <p:nvSpPr>
          <p:cNvPr id="7" name="Title 1"/>
          <p:cNvSpPr>
            <a:spLocks noGrp="1"/>
          </p:cNvSpPr>
          <p:nvPr>
            <p:ph type="title"/>
          </p:nvPr>
        </p:nvSpPr>
        <p:spPr>
          <a:xfrm>
            <a:off x="0" y="0"/>
            <a:ext cx="12192000" cy="989688"/>
          </a:xfrm>
        </p:spPr>
        <p:txBody>
          <a:bodyPr>
            <a:noAutofit/>
          </a:bodyPr>
          <a:lstStyle/>
          <a:p>
            <a:pPr algn="ctr"/>
            <a:r>
              <a:rPr lang="en-US" sz="4200" dirty="0">
                <a:solidFill>
                  <a:schemeClr val="accent2">
                    <a:lumMod val="50000"/>
                  </a:schemeClr>
                </a:solidFill>
                <a:latin typeface="KG Second Chances Sketch" panose="02000000000000000000" pitchFamily="2" charset="0"/>
              </a:rPr>
              <a:t>IBPS: The Case of the 3rd Floor Breakroom</a:t>
            </a:r>
          </a:p>
        </p:txBody>
      </p:sp>
      <p:sp>
        <p:nvSpPr>
          <p:cNvPr id="8" name="TextBox 7"/>
          <p:cNvSpPr txBox="1"/>
          <p:nvPr/>
        </p:nvSpPr>
        <p:spPr>
          <a:xfrm>
            <a:off x="6299200" y="846288"/>
            <a:ext cx="5778500" cy="523220"/>
          </a:xfrm>
          <a:prstGeom prst="rect">
            <a:avLst/>
          </a:prstGeom>
          <a:noFill/>
        </p:spPr>
        <p:txBody>
          <a:bodyPr wrap="square" rtlCol="0">
            <a:spAutoFit/>
          </a:bodyPr>
          <a:lstStyle/>
          <a:p>
            <a:pPr algn="r"/>
            <a:r>
              <a:rPr lang="en-US" sz="2800" dirty="0">
                <a:latin typeface="KG Blank Space Solid" panose="02000000000000000000" pitchFamily="2" charset="0"/>
              </a:rPr>
              <a:t>2) Determine Interests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160865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acking i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683349"/>
            <a:ext cx="5829300" cy="4667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843" y="365125"/>
            <a:ext cx="10729957" cy="1317901"/>
          </a:xfrm>
        </p:spPr>
        <p:txBody>
          <a:bodyPr>
            <a:normAutofit/>
          </a:bodyPr>
          <a:lstStyle/>
          <a:p>
            <a:r>
              <a:rPr lang="en-US" sz="5400" dirty="0">
                <a:solidFill>
                  <a:schemeClr val="accent2">
                    <a:lumMod val="75000"/>
                  </a:schemeClr>
                </a:solidFill>
                <a:latin typeface="KG Second Chances Sketch" panose="02000000000000000000" pitchFamily="2" charset="0"/>
              </a:rPr>
              <a:t>THE TALLEST TOWER</a:t>
            </a:r>
          </a:p>
        </p:txBody>
      </p:sp>
      <p:sp>
        <p:nvSpPr>
          <p:cNvPr id="3" name="Content Placeholder 2"/>
          <p:cNvSpPr>
            <a:spLocks noGrp="1"/>
          </p:cNvSpPr>
          <p:nvPr>
            <p:ph idx="1"/>
          </p:nvPr>
        </p:nvSpPr>
        <p:spPr>
          <a:xfrm>
            <a:off x="623843" y="1378226"/>
            <a:ext cx="7526244" cy="5313131"/>
          </a:xfrm>
        </p:spPr>
        <p:txBody>
          <a:bodyPr>
            <a:normAutofit lnSpcReduction="10000"/>
          </a:bodyPr>
          <a:lstStyle/>
          <a:p>
            <a:pPr marL="0" indent="0">
              <a:buNone/>
            </a:pPr>
            <a:r>
              <a:rPr lang="en-US" dirty="0"/>
              <a:t>GOAL: Build the tallest freestanding </a:t>
            </a:r>
          </a:p>
          <a:p>
            <a:pPr marL="0" indent="0">
              <a:buNone/>
            </a:pPr>
            <a:r>
              <a:rPr lang="en-US" dirty="0"/>
              <a:t>tower you can with the supplies in the bags</a:t>
            </a:r>
          </a:p>
          <a:p>
            <a:pPr marL="0" indent="0">
              <a:buNone/>
            </a:pPr>
            <a:endParaRPr lang="en-US" dirty="0"/>
          </a:p>
          <a:p>
            <a:pPr marL="0" indent="0">
              <a:buNone/>
            </a:pPr>
            <a:r>
              <a:rPr lang="en-US" dirty="0"/>
              <a:t>Instructions:</a:t>
            </a:r>
          </a:p>
          <a:p>
            <a:pPr marL="0" indent="0">
              <a:buNone/>
            </a:pPr>
            <a:r>
              <a:rPr lang="en-US" dirty="0"/>
              <a:t>1) Divide into assigned teams </a:t>
            </a:r>
          </a:p>
          <a:p>
            <a:pPr marL="0" indent="0">
              <a:buNone/>
            </a:pPr>
            <a:r>
              <a:rPr lang="en-US" dirty="0"/>
              <a:t>2) Come up with a team name</a:t>
            </a:r>
          </a:p>
          <a:p>
            <a:pPr marL="0" indent="0">
              <a:buNone/>
            </a:pPr>
            <a:r>
              <a:rPr lang="en-US" dirty="0"/>
              <a:t>3) Designate a team leader</a:t>
            </a:r>
          </a:p>
          <a:p>
            <a:pPr marL="0" indent="0">
              <a:buNone/>
            </a:pPr>
            <a:r>
              <a:rPr lang="en-US" dirty="0"/>
              <a:t>4) Receive materials</a:t>
            </a:r>
          </a:p>
          <a:p>
            <a:pPr marL="0" indent="0">
              <a:buNone/>
            </a:pPr>
            <a:r>
              <a:rPr lang="en-US" dirty="0"/>
              <a:t>5) You have 20 minutes to complete the activity</a:t>
            </a:r>
          </a:p>
          <a:p>
            <a:pPr marL="0" indent="0">
              <a:buNone/>
            </a:pPr>
            <a:endParaRPr lang="en-US" dirty="0"/>
          </a:p>
          <a:p>
            <a:pPr marL="0" indent="0" algn="ctr">
              <a:buNone/>
            </a:pPr>
            <a:r>
              <a:rPr lang="en-US" dirty="0"/>
              <a:t>**Winners will receive prizes.**</a:t>
            </a:r>
          </a:p>
        </p:txBody>
      </p:sp>
      <p:sp>
        <p:nvSpPr>
          <p:cNvPr id="4" name="Rectangle 3"/>
          <p:cNvSpPr/>
          <p:nvPr/>
        </p:nvSpPr>
        <p:spPr>
          <a:xfrm>
            <a:off x="6811617" y="3286539"/>
            <a:ext cx="901148" cy="397565"/>
          </a:xfrm>
          <a:prstGeom prst="rect">
            <a:avLst/>
          </a:prstGeom>
          <a:solidFill>
            <a:schemeClr val="accent2">
              <a:alpha val="3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58665" y="1797069"/>
            <a:ext cx="503583" cy="673065"/>
          </a:xfrm>
          <a:prstGeom prst="rect">
            <a:avLst/>
          </a:prstGeom>
          <a:solidFill>
            <a:schemeClr val="accent4">
              <a:lumMod val="50000"/>
              <a:alpha val="3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01808" y="1027906"/>
            <a:ext cx="397565" cy="2550181"/>
          </a:xfrm>
          <a:prstGeom prst="rect">
            <a:avLst/>
          </a:prstGeom>
          <a:solidFill>
            <a:schemeClr val="accent4">
              <a:lumMod val="60000"/>
              <a:lumOff val="40000"/>
              <a:alpha val="3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170426">
            <a:off x="8934527" y="4057707"/>
            <a:ext cx="901148" cy="536425"/>
          </a:xfrm>
          <a:prstGeom prst="rect">
            <a:avLst/>
          </a:prstGeom>
          <a:solidFill>
            <a:schemeClr val="accent1">
              <a:lumMod val="50000"/>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8717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40634"/>
          <a:stretch/>
        </p:blipFill>
        <p:spPr>
          <a:xfrm>
            <a:off x="3422650" y="3653197"/>
            <a:ext cx="5346700" cy="3204803"/>
          </a:xfrm>
          <a:prstGeom prst="rect">
            <a:avLst/>
          </a:prstGeom>
        </p:spPr>
      </p:pic>
      <p:sp>
        <p:nvSpPr>
          <p:cNvPr id="6" name="Rectangle 5"/>
          <p:cNvSpPr/>
          <p:nvPr/>
        </p:nvSpPr>
        <p:spPr>
          <a:xfrm>
            <a:off x="406400" y="1522074"/>
            <a:ext cx="11671300" cy="2298065"/>
          </a:xfrm>
          <a:prstGeom prst="rect">
            <a:avLst/>
          </a:prstGeom>
        </p:spPr>
        <p:txBody>
          <a:bodyPr wrap="square">
            <a:spAutoFit/>
          </a:bodyPr>
          <a:lstStyle/>
          <a:p>
            <a:pPr lvl="0">
              <a:lnSpc>
                <a:spcPct val="90000"/>
              </a:lnSpc>
              <a:spcBef>
                <a:spcPts val="1000"/>
              </a:spcBef>
            </a:pPr>
            <a:r>
              <a:rPr lang="en-US" sz="2000" dirty="0">
                <a:latin typeface="KG Blank Space Solid" panose="02000000000000000000" pitchFamily="2" charset="0"/>
              </a:rPr>
              <a:t>-</a:t>
            </a:r>
            <a:r>
              <a:rPr lang="en-US" sz="2000" dirty="0">
                <a:solidFill>
                  <a:schemeClr val="accent4">
                    <a:lumMod val="75000"/>
                  </a:schemeClr>
                </a:solidFill>
                <a:latin typeface="KG Blank Space Solid" panose="02000000000000000000" pitchFamily="2" charset="0"/>
              </a:rPr>
              <a:t>Staff</a:t>
            </a:r>
            <a:r>
              <a:rPr lang="en-US" sz="2000" dirty="0">
                <a:latin typeface="KG Blank Space Solid" panose="02000000000000000000" pitchFamily="2" charset="0"/>
              </a:rPr>
              <a:t> and </a:t>
            </a:r>
            <a:r>
              <a:rPr lang="en-US" sz="2000" dirty="0">
                <a:solidFill>
                  <a:schemeClr val="accent2">
                    <a:lumMod val="50000"/>
                  </a:schemeClr>
                </a:solidFill>
                <a:latin typeface="KG Blank Space Solid" panose="02000000000000000000" pitchFamily="2" charset="0"/>
              </a:rPr>
              <a:t>management</a:t>
            </a:r>
            <a:r>
              <a:rPr lang="en-US" sz="2000" dirty="0">
                <a:latin typeface="KG Blank Space Solid" panose="02000000000000000000" pitchFamily="2" charset="0"/>
              </a:rPr>
              <a:t> each present a lot of </a:t>
            </a:r>
            <a:r>
              <a:rPr lang="en-US" sz="2000" dirty="0">
                <a:solidFill>
                  <a:srgbClr val="C00000"/>
                </a:solidFill>
                <a:latin typeface="KG Blank Space Solid" panose="02000000000000000000" pitchFamily="2" charset="0"/>
              </a:rPr>
              <a:t>different solutions </a:t>
            </a:r>
          </a:p>
          <a:p>
            <a:pPr lvl="0">
              <a:lnSpc>
                <a:spcPct val="90000"/>
              </a:lnSpc>
              <a:spcBef>
                <a:spcPts val="1000"/>
              </a:spcBef>
            </a:pPr>
            <a:endParaRPr lang="en-US" sz="2000" dirty="0">
              <a:latin typeface="KG Blank Space Solid" panose="02000000000000000000" pitchFamily="2" charset="0"/>
            </a:endParaRPr>
          </a:p>
          <a:p>
            <a:pPr marL="977900" lvl="0" indent="-977900">
              <a:lnSpc>
                <a:spcPct val="90000"/>
              </a:lnSpc>
              <a:spcBef>
                <a:spcPts val="1000"/>
              </a:spcBef>
            </a:pPr>
            <a:r>
              <a:rPr lang="en-US" sz="2000" dirty="0">
                <a:latin typeface="KG Blank Space Solid" panose="02000000000000000000" pitchFamily="2" charset="0"/>
              </a:rPr>
              <a:t>-</a:t>
            </a:r>
            <a:r>
              <a:rPr lang="en-US" sz="2000" dirty="0">
                <a:solidFill>
                  <a:schemeClr val="accent2">
                    <a:lumMod val="75000"/>
                  </a:schemeClr>
                </a:solidFill>
                <a:latin typeface="KG Blank Space Solid" panose="02000000000000000000" pitchFamily="2" charset="0"/>
              </a:rPr>
              <a:t>Both </a:t>
            </a:r>
            <a:r>
              <a:rPr lang="en-US" sz="2000" dirty="0">
                <a:latin typeface="KG Blank Space Solid" panose="02000000000000000000" pitchFamily="2" charset="0"/>
              </a:rPr>
              <a:t>sides are encouraged to present solutions that address </a:t>
            </a:r>
            <a:r>
              <a:rPr lang="en-US" sz="2000" dirty="0">
                <a:solidFill>
                  <a:srgbClr val="C00000"/>
                </a:solidFill>
                <a:latin typeface="KG Blank Space Solid" panose="02000000000000000000" pitchFamily="2" charset="0"/>
              </a:rPr>
              <a:t>shared interests</a:t>
            </a:r>
          </a:p>
          <a:p>
            <a:pPr lvl="0">
              <a:lnSpc>
                <a:spcPct val="90000"/>
              </a:lnSpc>
              <a:spcBef>
                <a:spcPts val="1000"/>
              </a:spcBef>
            </a:pPr>
            <a:endParaRPr lang="en-US" sz="2000" dirty="0">
              <a:latin typeface="KG Blank Space Solid" panose="02000000000000000000" pitchFamily="2" charset="0"/>
            </a:endParaRPr>
          </a:p>
          <a:p>
            <a:pPr lvl="0">
              <a:lnSpc>
                <a:spcPct val="90000"/>
              </a:lnSpc>
              <a:spcBef>
                <a:spcPts val="1000"/>
              </a:spcBef>
            </a:pPr>
            <a:r>
              <a:rPr lang="en-US" sz="2000" dirty="0">
                <a:latin typeface="KG Blank Space Solid" panose="02000000000000000000" pitchFamily="2" charset="0"/>
              </a:rPr>
              <a:t>-</a:t>
            </a:r>
            <a:r>
              <a:rPr lang="en-US" sz="2000" dirty="0">
                <a:solidFill>
                  <a:schemeClr val="accent2">
                    <a:lumMod val="75000"/>
                  </a:schemeClr>
                </a:solidFill>
                <a:latin typeface="KG Blank Space Solid" panose="02000000000000000000" pitchFamily="2" charset="0"/>
              </a:rPr>
              <a:t>Both</a:t>
            </a:r>
            <a:r>
              <a:rPr lang="en-US" sz="2000" dirty="0">
                <a:latin typeface="KG Blank Space Solid" panose="02000000000000000000" pitchFamily="2" charset="0"/>
              </a:rPr>
              <a:t> follow brainstorming rules, where there is </a:t>
            </a:r>
            <a:r>
              <a:rPr lang="en-US" sz="2000" dirty="0">
                <a:solidFill>
                  <a:srgbClr val="C00000"/>
                </a:solidFill>
                <a:latin typeface="KG Blank Space Solid" panose="02000000000000000000" pitchFamily="2" charset="0"/>
              </a:rPr>
              <a:t>no censoring</a:t>
            </a:r>
          </a:p>
          <a:p>
            <a:r>
              <a:rPr lang="en-US" sz="2000" dirty="0"/>
              <a:t> </a:t>
            </a:r>
          </a:p>
        </p:txBody>
      </p:sp>
      <p:sp>
        <p:nvSpPr>
          <p:cNvPr id="8" name="Title 1"/>
          <p:cNvSpPr>
            <a:spLocks noGrp="1"/>
          </p:cNvSpPr>
          <p:nvPr>
            <p:ph type="title"/>
          </p:nvPr>
        </p:nvSpPr>
        <p:spPr>
          <a:xfrm>
            <a:off x="0" y="0"/>
            <a:ext cx="12192000" cy="989688"/>
          </a:xfrm>
        </p:spPr>
        <p:txBody>
          <a:bodyPr>
            <a:noAutofit/>
          </a:bodyPr>
          <a:lstStyle/>
          <a:p>
            <a:pPr algn="ctr"/>
            <a:r>
              <a:rPr lang="en-US" sz="4200" dirty="0">
                <a:solidFill>
                  <a:schemeClr val="accent2">
                    <a:lumMod val="50000"/>
                  </a:schemeClr>
                </a:solidFill>
                <a:latin typeface="KG Second Chances Sketch" panose="02000000000000000000" pitchFamily="2" charset="0"/>
              </a:rPr>
              <a:t>IBPS: The Case of the 3rd Floor Breakroom</a:t>
            </a:r>
          </a:p>
        </p:txBody>
      </p:sp>
      <p:sp>
        <p:nvSpPr>
          <p:cNvPr id="9" name="TextBox 8"/>
          <p:cNvSpPr txBox="1"/>
          <p:nvPr/>
        </p:nvSpPr>
        <p:spPr>
          <a:xfrm>
            <a:off x="7086600" y="846288"/>
            <a:ext cx="4991100" cy="523220"/>
          </a:xfrm>
          <a:prstGeom prst="rect">
            <a:avLst/>
          </a:prstGeom>
          <a:noFill/>
        </p:spPr>
        <p:txBody>
          <a:bodyPr wrap="square" rtlCol="0">
            <a:spAutoFit/>
          </a:bodyPr>
          <a:lstStyle/>
          <a:p>
            <a:pPr algn="r"/>
            <a:r>
              <a:rPr lang="en-US" sz="2800" dirty="0">
                <a:latin typeface="KG Blank Space Solid" panose="02000000000000000000" pitchFamily="2" charset="0"/>
              </a:rPr>
              <a:t>3) Develop</a:t>
            </a:r>
            <a:r>
              <a:rPr lang="en-US" sz="2800" dirty="0"/>
              <a:t> </a:t>
            </a:r>
            <a:r>
              <a:rPr lang="en-US" sz="2800" dirty="0">
                <a:latin typeface="KG Blank Space Solid" panose="02000000000000000000" pitchFamily="2" charset="0"/>
              </a:rPr>
              <a:t>Solutions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2" name="Isosceles Triangle 1"/>
          <p:cNvSpPr/>
          <p:nvPr/>
        </p:nvSpPr>
        <p:spPr>
          <a:xfrm rot="6920648">
            <a:off x="3767610" y="4159775"/>
            <a:ext cx="681134" cy="699796"/>
          </a:xfrm>
          <a:prstGeom prst="triangle">
            <a:avLst/>
          </a:prstGeom>
          <a:solidFill>
            <a:schemeClr val="accent1">
              <a:lumMod val="40000"/>
              <a:lumOff val="60000"/>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4550804">
            <a:off x="8056822" y="4171967"/>
            <a:ext cx="681134" cy="699796"/>
          </a:xfrm>
          <a:prstGeom prst="triangle">
            <a:avLst/>
          </a:prstGeom>
          <a:solidFill>
            <a:schemeClr val="accent1">
              <a:lumMod val="60000"/>
              <a:lumOff val="40000"/>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4550804">
            <a:off x="3331080" y="5181216"/>
            <a:ext cx="681134" cy="699796"/>
          </a:xfrm>
          <a:prstGeom prst="triangle">
            <a:avLst/>
          </a:prstGeom>
          <a:solidFill>
            <a:schemeClr val="accent1">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8770328">
            <a:off x="6867873" y="3387983"/>
            <a:ext cx="681134" cy="699796"/>
          </a:xfrm>
          <a:prstGeom prst="triangle">
            <a:avLst/>
          </a:prstGeom>
          <a:solidFill>
            <a:schemeClr val="accent1">
              <a:lumMod val="20000"/>
              <a:lumOff val="80000"/>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5976644">
            <a:off x="8115511" y="5555623"/>
            <a:ext cx="340199" cy="791278"/>
          </a:xfrm>
          <a:prstGeom prst="roundRect">
            <a:avLst/>
          </a:prstGeom>
          <a:solidFill>
            <a:schemeClr val="accent1">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15976644">
            <a:off x="3829812" y="5684337"/>
            <a:ext cx="340199" cy="1020441"/>
          </a:xfrm>
          <a:prstGeom prst="roundRect">
            <a:avLst/>
          </a:prstGeom>
          <a:solidFill>
            <a:schemeClr val="accent1">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0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89688"/>
          </a:xfrm>
        </p:spPr>
        <p:txBody>
          <a:bodyPr>
            <a:noAutofit/>
          </a:bodyPr>
          <a:lstStyle/>
          <a:p>
            <a:pPr algn="ctr"/>
            <a:r>
              <a:rPr lang="en-US" sz="4200" dirty="0">
                <a:solidFill>
                  <a:schemeClr val="accent2">
                    <a:lumMod val="50000"/>
                  </a:schemeClr>
                </a:solidFill>
                <a:latin typeface="KG Second Chances Sketch" panose="02000000000000000000" pitchFamily="2" charset="0"/>
              </a:rPr>
              <a:t>IBPS: The Case of the 3rd Floor Breakroom</a:t>
            </a:r>
          </a:p>
        </p:txBody>
      </p:sp>
      <p:sp>
        <p:nvSpPr>
          <p:cNvPr id="5" name="TextBox 4"/>
          <p:cNvSpPr txBox="1"/>
          <p:nvPr/>
        </p:nvSpPr>
        <p:spPr>
          <a:xfrm>
            <a:off x="8343900" y="846288"/>
            <a:ext cx="3733800" cy="523220"/>
          </a:xfrm>
          <a:prstGeom prst="rect">
            <a:avLst/>
          </a:prstGeom>
          <a:noFill/>
        </p:spPr>
        <p:txBody>
          <a:bodyPr wrap="square" rtlCol="0">
            <a:spAutoFit/>
          </a:bodyPr>
          <a:lstStyle/>
          <a:p>
            <a:pPr algn="r"/>
            <a:r>
              <a:rPr lang="en-US" sz="2800" dirty="0">
                <a:latin typeface="KG Blank Space Solid" panose="02000000000000000000" pitchFamily="2" charset="0"/>
              </a:rPr>
              <a:t>4) Select</a:t>
            </a:r>
            <a:r>
              <a:rPr lang="en-US" sz="2800" dirty="0"/>
              <a:t> </a:t>
            </a:r>
            <a:r>
              <a:rPr lang="en-US" sz="2800" dirty="0">
                <a:latin typeface="KG Blank Space Solid" panose="02000000000000000000" pitchFamily="2" charset="0"/>
              </a:rPr>
              <a:t>Solutions</a:t>
            </a:r>
          </a:p>
        </p:txBody>
      </p:sp>
      <p:sp>
        <p:nvSpPr>
          <p:cNvPr id="6" name="Rectangle 5"/>
          <p:cNvSpPr/>
          <p:nvPr/>
        </p:nvSpPr>
        <p:spPr>
          <a:xfrm>
            <a:off x="628650" y="2413338"/>
            <a:ext cx="11201400" cy="523220"/>
          </a:xfrm>
          <a:prstGeom prst="rect">
            <a:avLst/>
          </a:prstGeom>
        </p:spPr>
        <p:txBody>
          <a:bodyPr wrap="square">
            <a:spAutoFit/>
          </a:bodyPr>
          <a:lstStyle/>
          <a:p>
            <a:r>
              <a:rPr lang="en-US" sz="2800" dirty="0"/>
              <a:t> </a:t>
            </a:r>
          </a:p>
        </p:txBody>
      </p:sp>
      <p:sp>
        <p:nvSpPr>
          <p:cNvPr id="3" name="Rectangle 2"/>
          <p:cNvSpPr/>
          <p:nvPr/>
        </p:nvSpPr>
        <p:spPr>
          <a:xfrm>
            <a:off x="628650" y="1369508"/>
            <a:ext cx="11449050" cy="4677947"/>
          </a:xfrm>
          <a:prstGeom prst="rect">
            <a:avLst/>
          </a:prstGeom>
        </p:spPr>
        <p:txBody>
          <a:bodyPr wrap="square">
            <a:spAutoFit/>
          </a:bodyPr>
          <a:lstStyle/>
          <a:p>
            <a:pPr lvl="0">
              <a:lnSpc>
                <a:spcPct val="90000"/>
              </a:lnSpc>
              <a:spcBef>
                <a:spcPts val="1000"/>
              </a:spcBef>
            </a:pPr>
            <a:r>
              <a:rPr lang="en-US" dirty="0">
                <a:solidFill>
                  <a:schemeClr val="accent2">
                    <a:lumMod val="50000"/>
                  </a:schemeClr>
                </a:solidFill>
                <a:latin typeface="KG Blank Space Solid" panose="02000000000000000000" pitchFamily="2" charset="0"/>
              </a:rPr>
              <a:t>-Management</a:t>
            </a:r>
            <a:r>
              <a:rPr lang="en-US" dirty="0">
                <a:latin typeface="KG Blank Space Solid" panose="02000000000000000000" pitchFamily="2" charset="0"/>
              </a:rPr>
              <a:t>: The 1st floor break room is the best solution</a:t>
            </a:r>
          </a:p>
          <a:p>
            <a:pPr lvl="0">
              <a:lnSpc>
                <a:spcPct val="90000"/>
              </a:lnSpc>
              <a:spcBef>
                <a:spcPts val="1000"/>
              </a:spcBef>
            </a:pPr>
            <a:endParaRPr lang="en-US" sz="1000" dirty="0">
              <a:latin typeface="KG Blank Space Solid" panose="02000000000000000000" pitchFamily="2" charset="0"/>
            </a:endParaRPr>
          </a:p>
          <a:p>
            <a:pPr lvl="0">
              <a:lnSpc>
                <a:spcPct val="90000"/>
              </a:lnSpc>
              <a:spcBef>
                <a:spcPts val="1000"/>
              </a:spcBef>
            </a:pPr>
            <a:r>
              <a:rPr lang="en-US" dirty="0">
                <a:solidFill>
                  <a:schemeClr val="accent4">
                    <a:lumMod val="75000"/>
                  </a:schemeClr>
                </a:solidFill>
                <a:latin typeface="KG Blank Space Solid" panose="02000000000000000000" pitchFamily="2" charset="0"/>
              </a:rPr>
              <a:t>-Staff</a:t>
            </a:r>
            <a:r>
              <a:rPr lang="en-US" dirty="0">
                <a:latin typeface="KG Blank Space Solid" panose="02000000000000000000" pitchFamily="2" charset="0"/>
              </a:rPr>
              <a:t>: It takes time for workers on the third floor to go all the way to the first floor. Also, the first floor break room doesn’t have vending machines. </a:t>
            </a:r>
          </a:p>
          <a:p>
            <a:pPr lvl="0">
              <a:lnSpc>
                <a:spcPct val="90000"/>
              </a:lnSpc>
              <a:spcBef>
                <a:spcPts val="1000"/>
              </a:spcBef>
            </a:pPr>
            <a:endParaRPr lang="en-US" sz="1000" dirty="0">
              <a:latin typeface="KG Blank Space Solid" panose="02000000000000000000" pitchFamily="2" charset="0"/>
            </a:endParaRPr>
          </a:p>
          <a:p>
            <a:pPr lvl="0">
              <a:lnSpc>
                <a:spcPct val="90000"/>
              </a:lnSpc>
              <a:spcBef>
                <a:spcPts val="1000"/>
              </a:spcBef>
            </a:pPr>
            <a:r>
              <a:rPr lang="en-US" dirty="0">
                <a:solidFill>
                  <a:schemeClr val="accent2">
                    <a:lumMod val="50000"/>
                  </a:schemeClr>
                </a:solidFill>
                <a:latin typeface="KG Blank Space Solid" panose="02000000000000000000" pitchFamily="2" charset="0"/>
              </a:rPr>
              <a:t>-Management</a:t>
            </a:r>
            <a:r>
              <a:rPr lang="en-US" dirty="0">
                <a:latin typeface="KG Blank Space Solid" panose="02000000000000000000" pitchFamily="2" charset="0"/>
              </a:rPr>
              <a:t>: We can have vending machines put in the first floor.</a:t>
            </a:r>
          </a:p>
          <a:p>
            <a:pPr lvl="0">
              <a:lnSpc>
                <a:spcPct val="90000"/>
              </a:lnSpc>
              <a:spcBef>
                <a:spcPts val="1000"/>
              </a:spcBef>
            </a:pPr>
            <a:endParaRPr lang="en-US" sz="1000" dirty="0">
              <a:latin typeface="KG Blank Space Solid" panose="02000000000000000000" pitchFamily="2" charset="0"/>
            </a:endParaRPr>
          </a:p>
          <a:p>
            <a:pPr lvl="0">
              <a:lnSpc>
                <a:spcPct val="90000"/>
              </a:lnSpc>
              <a:spcBef>
                <a:spcPts val="1000"/>
              </a:spcBef>
            </a:pPr>
            <a:r>
              <a:rPr lang="en-US" dirty="0">
                <a:solidFill>
                  <a:schemeClr val="accent4">
                    <a:lumMod val="75000"/>
                  </a:schemeClr>
                </a:solidFill>
                <a:latin typeface="KG Blank Space Solid" panose="02000000000000000000" pitchFamily="2" charset="0"/>
              </a:rPr>
              <a:t>-Staff</a:t>
            </a:r>
            <a:r>
              <a:rPr lang="en-US" dirty="0">
                <a:latin typeface="KG Blank Space Solid" panose="02000000000000000000" pitchFamily="2" charset="0"/>
              </a:rPr>
              <a:t>: We still have concerns about people using 5 minutes of their 15 minute break to walk back and forth. The elevators are really slow.</a:t>
            </a:r>
          </a:p>
          <a:p>
            <a:pPr lvl="0">
              <a:lnSpc>
                <a:spcPct val="90000"/>
              </a:lnSpc>
              <a:spcBef>
                <a:spcPts val="1000"/>
              </a:spcBef>
            </a:pPr>
            <a:endParaRPr lang="en-US" sz="1050" dirty="0">
              <a:latin typeface="KG Blank Space Solid" panose="02000000000000000000" pitchFamily="2" charset="0"/>
            </a:endParaRPr>
          </a:p>
          <a:p>
            <a:pPr lvl="0">
              <a:lnSpc>
                <a:spcPct val="90000"/>
              </a:lnSpc>
              <a:spcBef>
                <a:spcPts val="1000"/>
              </a:spcBef>
            </a:pPr>
            <a:r>
              <a:rPr lang="en-US" dirty="0">
                <a:solidFill>
                  <a:schemeClr val="accent2">
                    <a:lumMod val="50000"/>
                  </a:schemeClr>
                </a:solidFill>
                <a:latin typeface="KG Blank Space Solid" panose="02000000000000000000" pitchFamily="2" charset="0"/>
              </a:rPr>
              <a:t>-Management</a:t>
            </a:r>
            <a:r>
              <a:rPr lang="en-US" dirty="0">
                <a:latin typeface="KG Blank Space Solid" panose="02000000000000000000" pitchFamily="2" charset="0"/>
              </a:rPr>
              <a:t>: Breaks can be extended by 5 minutes to let people on the 3rd and 4th floors reach the 1st floor break room. </a:t>
            </a:r>
          </a:p>
          <a:p>
            <a:pPr lvl="0">
              <a:lnSpc>
                <a:spcPct val="90000"/>
              </a:lnSpc>
              <a:spcBef>
                <a:spcPts val="1000"/>
              </a:spcBef>
            </a:pPr>
            <a:endParaRPr lang="en-US" sz="1000" dirty="0">
              <a:latin typeface="KG Blank Space Solid" panose="02000000000000000000" pitchFamily="2" charset="0"/>
            </a:endParaRPr>
          </a:p>
          <a:p>
            <a:pPr lvl="0">
              <a:lnSpc>
                <a:spcPct val="90000"/>
              </a:lnSpc>
              <a:spcBef>
                <a:spcPts val="1000"/>
              </a:spcBef>
            </a:pPr>
            <a:r>
              <a:rPr lang="en-US" dirty="0">
                <a:latin typeface="KG Blank Space Solid" panose="02000000000000000000" pitchFamily="2" charset="0"/>
              </a:rPr>
              <a:t>-</a:t>
            </a:r>
            <a:r>
              <a:rPr lang="en-US" dirty="0">
                <a:solidFill>
                  <a:schemeClr val="accent2">
                    <a:lumMod val="75000"/>
                  </a:schemeClr>
                </a:solidFill>
                <a:latin typeface="KG Blank Space Solid" panose="02000000000000000000" pitchFamily="2" charset="0"/>
              </a:rPr>
              <a:t>Both</a:t>
            </a:r>
            <a:r>
              <a:rPr lang="en-US" dirty="0">
                <a:latin typeface="KG Blank Space Solid" panose="02000000000000000000" pitchFamily="2" charset="0"/>
              </a:rPr>
              <a:t>: Agree to present the proposal at the next LMC, as well as create an agenda item regarding communication around policy changes (the larger issue at hand here).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289949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08" y="161720"/>
            <a:ext cx="10515600" cy="1325563"/>
          </a:xfrm>
        </p:spPr>
        <p:txBody>
          <a:bodyPr>
            <a:normAutofit/>
          </a:bodyPr>
          <a:lstStyle/>
          <a:p>
            <a:r>
              <a:rPr lang="en-US" sz="5400" dirty="0">
                <a:solidFill>
                  <a:schemeClr val="accent2">
                    <a:lumMod val="50000"/>
                  </a:schemeClr>
                </a:solidFill>
                <a:latin typeface="KG Second Chances Sketch" panose="02000000000000000000" pitchFamily="2" charset="0"/>
              </a:rPr>
              <a:t>Group Decision Making</a:t>
            </a:r>
          </a:p>
        </p:txBody>
      </p:sp>
      <p:sp>
        <p:nvSpPr>
          <p:cNvPr id="3" name="Content Placeholder 2"/>
          <p:cNvSpPr>
            <a:spLocks noGrp="1"/>
          </p:cNvSpPr>
          <p:nvPr>
            <p:ph idx="1"/>
          </p:nvPr>
        </p:nvSpPr>
        <p:spPr>
          <a:xfrm>
            <a:off x="933166" y="1571405"/>
            <a:ext cx="10515600" cy="1235075"/>
          </a:xfrm>
        </p:spPr>
        <p:txBody>
          <a:bodyPr>
            <a:normAutofit/>
          </a:bodyPr>
          <a:lstStyle/>
          <a:p>
            <a:pPr marL="0" indent="0">
              <a:buNone/>
            </a:pPr>
            <a:r>
              <a:rPr lang="en-US" dirty="0">
                <a:latin typeface="KG Blank Space Solid" panose="02000000000000000000" pitchFamily="2" charset="0"/>
              </a:rPr>
              <a:t>How do we ensure that everyone in our group has input on all key decisions?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grpSp>
        <p:nvGrpSpPr>
          <p:cNvPr id="10" name="Group 9"/>
          <p:cNvGrpSpPr/>
          <p:nvPr/>
        </p:nvGrpSpPr>
        <p:grpSpPr>
          <a:xfrm>
            <a:off x="2191762" y="1966236"/>
            <a:ext cx="7490407" cy="4494271"/>
            <a:chOff x="2191762" y="1966236"/>
            <a:chExt cx="7490407" cy="4494271"/>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09321" flipH="1">
              <a:off x="2191762" y="3998774"/>
              <a:ext cx="2271035" cy="2461733"/>
            </a:xfrm>
            <a:prstGeom prst="rect">
              <a:avLst/>
            </a:prstGeom>
          </p:spPr>
        </p:pic>
        <p:grpSp>
          <p:nvGrpSpPr>
            <p:cNvPr id="11" name="Group 10"/>
            <p:cNvGrpSpPr/>
            <p:nvPr/>
          </p:nvGrpSpPr>
          <p:grpSpPr>
            <a:xfrm>
              <a:off x="2498019" y="1966236"/>
              <a:ext cx="7184150" cy="4469699"/>
              <a:chOff x="2498019" y="1966236"/>
              <a:chExt cx="7184150" cy="4469699"/>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014" y="2802651"/>
                <a:ext cx="3367837" cy="3378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170" y="2254871"/>
                <a:ext cx="2138292" cy="228747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6845" y="1966236"/>
                <a:ext cx="2162850" cy="167283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5042" y="4542346"/>
                <a:ext cx="2197127" cy="189358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705038">
                <a:off x="2764680" y="4566405"/>
                <a:ext cx="711272" cy="113803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913286" y="1902088"/>
                <a:ext cx="483634" cy="1340126"/>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979538" flipH="1">
                <a:off x="3042172" y="2598761"/>
                <a:ext cx="1260124" cy="892888"/>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505537">
                <a:off x="8405683" y="4940420"/>
                <a:ext cx="870730" cy="1016171"/>
              </a:xfrm>
              <a:prstGeom prst="rect">
                <a:avLst/>
              </a:prstGeom>
            </p:spPr>
          </p:pic>
          <p:sp>
            <p:nvSpPr>
              <p:cNvPr id="4" name="Oval 3"/>
              <p:cNvSpPr/>
              <p:nvPr/>
            </p:nvSpPr>
            <p:spPr>
              <a:xfrm rot="666390">
                <a:off x="4584869" y="3814507"/>
                <a:ext cx="352362" cy="279400"/>
              </a:xfrm>
              <a:prstGeom prst="ellipse">
                <a:avLst/>
              </a:prstGeom>
              <a:solidFill>
                <a:schemeClr val="accent4">
                  <a:lumMod val="40000"/>
                  <a:lumOff val="60000"/>
                  <a:alpha val="22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666390">
                <a:off x="6928413" y="5639396"/>
                <a:ext cx="352362" cy="279400"/>
              </a:xfrm>
              <a:prstGeom prst="ellipse">
                <a:avLst/>
              </a:prstGeom>
              <a:solidFill>
                <a:srgbClr val="745300">
                  <a:alpha val="2980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666390">
                <a:off x="2498019" y="4929472"/>
                <a:ext cx="844401" cy="818873"/>
              </a:xfrm>
              <a:prstGeom prst="ellipse">
                <a:avLst/>
              </a:prstGeom>
              <a:solidFill>
                <a:schemeClr val="accent4">
                  <a:lumMod val="75000"/>
                  <a:alpha val="21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00000">
                <a:off x="3311237" y="2761403"/>
                <a:ext cx="390594" cy="1364732"/>
              </a:xfrm>
              <a:prstGeom prst="rect">
                <a:avLst/>
              </a:prstGeom>
              <a:solidFill>
                <a:schemeClr val="accent1">
                  <a:alpha val="2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822321">
                <a:off x="7623928" y="2582574"/>
                <a:ext cx="343330" cy="772997"/>
              </a:xfrm>
              <a:prstGeom prst="rect">
                <a:avLst/>
              </a:prstGeom>
              <a:solidFill>
                <a:schemeClr val="accent4">
                  <a:lumMod val="75000"/>
                  <a:alpha val="2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nip Single Corner Rectangle 26"/>
              <p:cNvSpPr/>
              <p:nvPr/>
            </p:nvSpPr>
            <p:spPr>
              <a:xfrm rot="5400000">
                <a:off x="8593626" y="5410693"/>
                <a:ext cx="383340" cy="1078851"/>
              </a:xfrm>
              <a:prstGeom prst="snip1Rect">
                <a:avLst/>
              </a:prstGeom>
              <a:solidFill>
                <a:srgbClr val="7030A0">
                  <a:alpha val="25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6626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2" y="1"/>
            <a:ext cx="11996057" cy="1123406"/>
          </a:xfrm>
        </p:spPr>
        <p:txBody>
          <a:bodyPr>
            <a:noAutofit/>
          </a:bodyPr>
          <a:lstStyle/>
          <a:p>
            <a:r>
              <a:rPr lang="en-US" sz="4800" dirty="0">
                <a:solidFill>
                  <a:schemeClr val="accent2">
                    <a:lumMod val="50000"/>
                  </a:schemeClr>
                </a:solidFill>
                <a:latin typeface="KG Second Chances Sketch" panose="02000000000000000000" pitchFamily="2" charset="0"/>
              </a:rPr>
              <a:t>Group Decision Making Techniques</a:t>
            </a:r>
          </a:p>
        </p:txBody>
      </p:sp>
      <p:graphicFrame>
        <p:nvGraphicFramePr>
          <p:cNvPr id="5" name="Table 4"/>
          <p:cNvGraphicFramePr>
            <a:graphicFrameLocks noGrp="1"/>
          </p:cNvGraphicFramePr>
          <p:nvPr>
            <p:extLst>
              <p:ext uri="{D42A27DB-BD31-4B8C-83A1-F6EECF244321}">
                <p14:modId xmlns:p14="http://schemas.microsoft.com/office/powerpoint/2010/main" val="895003457"/>
              </p:ext>
            </p:extLst>
          </p:nvPr>
        </p:nvGraphicFramePr>
        <p:xfrm>
          <a:off x="755687" y="2115713"/>
          <a:ext cx="10841610" cy="4059936"/>
        </p:xfrm>
        <a:graphic>
          <a:graphicData uri="http://schemas.openxmlformats.org/drawingml/2006/table">
            <a:tbl>
              <a:tblPr firstRow="1" bandRow="1">
                <a:tableStyleId>{9D7B26C5-4107-4FEC-AEDC-1716B250A1EF}</a:tableStyleId>
              </a:tblPr>
              <a:tblGrid>
                <a:gridCol w="5438775">
                  <a:extLst>
                    <a:ext uri="{9D8B030D-6E8A-4147-A177-3AD203B41FA5}">
                      <a16:colId xmlns:a16="http://schemas.microsoft.com/office/drawing/2014/main" val="2447899678"/>
                    </a:ext>
                  </a:extLst>
                </a:gridCol>
                <a:gridCol w="5402835">
                  <a:extLst>
                    <a:ext uri="{9D8B030D-6E8A-4147-A177-3AD203B41FA5}">
                      <a16:colId xmlns:a16="http://schemas.microsoft.com/office/drawing/2014/main" val="2886282269"/>
                    </a:ext>
                  </a:extLst>
                </a:gridCol>
              </a:tblGrid>
              <a:tr h="463369">
                <a:tc>
                  <a:txBody>
                    <a:bodyPr/>
                    <a:lstStyle/>
                    <a:p>
                      <a:pPr algn="ctr" defTabSz="914400" rtl="0" eaLnBrk="1" latinLnBrk="0" hangingPunct="1">
                        <a:lnSpc>
                          <a:spcPct val="90000"/>
                        </a:lnSpc>
                        <a:spcBef>
                          <a:spcPct val="0"/>
                        </a:spcBef>
                        <a:buNone/>
                      </a:pPr>
                      <a:r>
                        <a:rPr lang="en-US" sz="3600" b="1" kern="1200"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Majority Vote</a:t>
                      </a:r>
                      <a:endParaRPr lang="en-US" sz="3600" b="1" kern="1200"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KG Second Chances Sketch" panose="02000000000000000000" pitchFamily="2" charset="0"/>
                        <a:ea typeface="+mj-ea"/>
                        <a:cs typeface="+mj-cs"/>
                      </a:endParaRPr>
                    </a:p>
                  </a:txBody>
                  <a:tcPr/>
                </a:tc>
                <a:tc>
                  <a:txBody>
                    <a:bodyPr/>
                    <a:lstStyle/>
                    <a:p>
                      <a:pPr marL="0" algn="ctr" defTabSz="914400" rtl="0" eaLnBrk="1" latinLnBrk="0" hangingPunct="1">
                        <a:lnSpc>
                          <a:spcPct val="90000"/>
                        </a:lnSpc>
                        <a:spcBef>
                          <a:spcPct val="0"/>
                        </a:spcBef>
                        <a:buNone/>
                      </a:pPr>
                      <a:r>
                        <a:rPr lang="en-US" sz="3600" b="1" kern="1200"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Consensus</a:t>
                      </a:r>
                    </a:p>
                  </a:txBody>
                  <a:tcPr/>
                </a:tc>
                <a:extLst>
                  <a:ext uri="{0D108BD9-81ED-4DB2-BD59-A6C34878D82A}">
                    <a16:rowId xmlns:a16="http://schemas.microsoft.com/office/drawing/2014/main" val="3020041070"/>
                  </a:ext>
                </a:extLst>
              </a:tr>
              <a:tr h="969316">
                <a:tc>
                  <a:txBody>
                    <a:bodyPr/>
                    <a:lstStyle/>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txBody>
                  <a:tcPr/>
                </a:tc>
                <a:tc>
                  <a:txBody>
                    <a:bodyPr/>
                    <a:lstStyle/>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txBody>
                  <a:tcPr/>
                </a:tc>
                <a:extLst>
                  <a:ext uri="{0D108BD9-81ED-4DB2-BD59-A6C34878D82A}">
                    <a16:rowId xmlns:a16="http://schemas.microsoft.com/office/drawing/2014/main" val="1561793376"/>
                  </a:ext>
                </a:extLst>
              </a:tr>
              <a:tr h="969316">
                <a:tc>
                  <a:txBody>
                    <a:bodyPr/>
                    <a:lstStyle/>
                    <a:p>
                      <a:pPr marL="0" algn="l" defTabSz="914400" rtl="0" eaLnBrk="1" latinLnBrk="0" hangingPunct="1">
                        <a:lnSpc>
                          <a:spcPct val="90000"/>
                        </a:lnSpc>
                        <a:spcBef>
                          <a:spcPct val="0"/>
                        </a:spcBef>
                        <a:buNone/>
                      </a:pPr>
                      <a:endParaRPr lang="en-US" sz="2000" kern="1200" dirty="0">
                        <a:solidFill>
                          <a:schemeClr val="tx1"/>
                        </a:solidFill>
                        <a:latin typeface="KG Second Chances Solid" panose="02000000000000000000" pitchFamily="2" charset="0"/>
                        <a:ea typeface="+mj-ea"/>
                        <a:cs typeface="+mj-cs"/>
                      </a:endParaRPr>
                    </a:p>
                  </a:txBody>
                  <a:tcPr/>
                </a:tc>
                <a:tc>
                  <a:txBody>
                    <a:bodyPr/>
                    <a:lstStyle/>
                    <a:p>
                      <a:pPr marL="0" algn="l" defTabSz="914400" rtl="0" eaLnBrk="1" latinLnBrk="0" hangingPunct="1">
                        <a:lnSpc>
                          <a:spcPct val="90000"/>
                        </a:lnSpc>
                        <a:spcBef>
                          <a:spcPct val="0"/>
                        </a:spcBef>
                        <a:buNone/>
                      </a:pPr>
                      <a:endParaRPr lang="en-US" sz="2000" kern="1200" dirty="0">
                        <a:solidFill>
                          <a:schemeClr val="dk1"/>
                        </a:solidFill>
                        <a:latin typeface="KG Second Chances Solid" panose="02000000000000000000" pitchFamily="2" charset="0"/>
                        <a:ea typeface="+mn-ea"/>
                        <a:cs typeface="+mn-cs"/>
                      </a:endParaRPr>
                    </a:p>
                    <a:p>
                      <a:pPr marL="0" algn="l" defTabSz="914400" rtl="0" eaLnBrk="1" latinLnBrk="0" hangingPunct="1">
                        <a:lnSpc>
                          <a:spcPct val="90000"/>
                        </a:lnSpc>
                        <a:spcBef>
                          <a:spcPct val="0"/>
                        </a:spcBef>
                        <a:buNone/>
                      </a:pPr>
                      <a:endParaRPr lang="en-US" sz="2000" kern="1200" dirty="0">
                        <a:solidFill>
                          <a:schemeClr val="dk1"/>
                        </a:solidFill>
                        <a:latin typeface="KG Second Chances Solid" panose="02000000000000000000" pitchFamily="2" charset="0"/>
                        <a:ea typeface="+mn-ea"/>
                        <a:cs typeface="+mn-cs"/>
                      </a:endParaRPr>
                    </a:p>
                    <a:p>
                      <a:pPr marL="0" algn="l" defTabSz="914400" rtl="0" eaLnBrk="1" latinLnBrk="0" hangingPunct="1">
                        <a:lnSpc>
                          <a:spcPct val="90000"/>
                        </a:lnSpc>
                        <a:spcBef>
                          <a:spcPct val="0"/>
                        </a:spcBef>
                        <a:buNone/>
                      </a:pPr>
                      <a:endParaRPr lang="en-US" sz="2000" kern="1200" dirty="0">
                        <a:solidFill>
                          <a:schemeClr val="dk1"/>
                        </a:solidFill>
                        <a:latin typeface="KG Second Chances Solid" panose="02000000000000000000" pitchFamily="2" charset="0"/>
                        <a:ea typeface="+mn-ea"/>
                        <a:cs typeface="+mn-cs"/>
                      </a:endParaRPr>
                    </a:p>
                    <a:p>
                      <a:pPr marL="0" algn="l" defTabSz="914400" rtl="0" eaLnBrk="1" latinLnBrk="0" hangingPunct="1">
                        <a:lnSpc>
                          <a:spcPct val="90000"/>
                        </a:lnSpc>
                        <a:spcBef>
                          <a:spcPct val="0"/>
                        </a:spcBef>
                        <a:buNone/>
                      </a:pPr>
                      <a:endParaRPr lang="en-US" sz="2000" kern="1200" dirty="0">
                        <a:solidFill>
                          <a:schemeClr val="dk1"/>
                        </a:solidFill>
                        <a:latin typeface="KG Second Chances Solid" panose="02000000000000000000" pitchFamily="2" charset="0"/>
                        <a:ea typeface="+mn-ea"/>
                        <a:cs typeface="+mn-cs"/>
                      </a:endParaRPr>
                    </a:p>
                    <a:p>
                      <a:pPr marL="0" algn="l" defTabSz="914400" rtl="0" eaLnBrk="1" latinLnBrk="0" hangingPunct="1">
                        <a:lnSpc>
                          <a:spcPct val="90000"/>
                        </a:lnSpc>
                        <a:spcBef>
                          <a:spcPct val="0"/>
                        </a:spcBef>
                        <a:buNone/>
                      </a:pPr>
                      <a:endParaRPr lang="en-US" sz="2000" kern="1200" dirty="0">
                        <a:solidFill>
                          <a:schemeClr val="dk1"/>
                        </a:solidFill>
                        <a:latin typeface="KG Second Chances Solid" panose="02000000000000000000" pitchFamily="2" charset="0"/>
                        <a:ea typeface="+mn-ea"/>
                        <a:cs typeface="+mn-cs"/>
                      </a:endParaRPr>
                    </a:p>
                    <a:p>
                      <a:pPr marL="0" algn="l" defTabSz="914400" rtl="0" eaLnBrk="1" latinLnBrk="0" hangingPunct="1">
                        <a:lnSpc>
                          <a:spcPct val="90000"/>
                        </a:lnSpc>
                        <a:spcBef>
                          <a:spcPct val="0"/>
                        </a:spcBef>
                        <a:buNone/>
                      </a:pPr>
                      <a:endParaRPr lang="en-US" sz="2000" kern="1200" dirty="0">
                        <a:solidFill>
                          <a:schemeClr val="dk1"/>
                        </a:solidFill>
                        <a:latin typeface="KG Second Chances Solid" panose="02000000000000000000" pitchFamily="2" charset="0"/>
                        <a:ea typeface="+mn-ea"/>
                        <a:cs typeface="+mn-cs"/>
                      </a:endParaRPr>
                    </a:p>
                  </a:txBody>
                  <a:tcPr/>
                </a:tc>
                <a:extLst>
                  <a:ext uri="{0D108BD9-81ED-4DB2-BD59-A6C34878D82A}">
                    <a16:rowId xmlns:a16="http://schemas.microsoft.com/office/drawing/2014/main" val="3962393925"/>
                  </a:ext>
                </a:extLst>
              </a:tr>
            </a:tbl>
          </a:graphicData>
        </a:graphic>
      </p:graphicFrame>
      <p:sp>
        <p:nvSpPr>
          <p:cNvPr id="4" name="Rectangle 3"/>
          <p:cNvSpPr/>
          <p:nvPr/>
        </p:nvSpPr>
        <p:spPr>
          <a:xfrm>
            <a:off x="755687" y="1084220"/>
            <a:ext cx="9838290" cy="830997"/>
          </a:xfrm>
          <a:prstGeom prst="rect">
            <a:avLst/>
          </a:prstGeom>
        </p:spPr>
        <p:txBody>
          <a:bodyPr wrap="square">
            <a:spAutoFit/>
          </a:bodyPr>
          <a:lstStyle/>
          <a:p>
            <a:r>
              <a:rPr lang="en-US" sz="2400" dirty="0">
                <a:latin typeface="KG Second Chances Solid" panose="02000000000000000000" pitchFamily="2" charset="0"/>
              </a:rPr>
              <a:t>How do we ensure that everyone in our group has input on all key decisions?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3" name="Rectangle 2"/>
          <p:cNvSpPr/>
          <p:nvPr/>
        </p:nvSpPr>
        <p:spPr>
          <a:xfrm>
            <a:off x="755687" y="2695518"/>
            <a:ext cx="4221666" cy="1505027"/>
          </a:xfrm>
          <a:prstGeom prst="rect">
            <a:avLst/>
          </a:prstGeom>
        </p:spPr>
        <p:txBody>
          <a:bodyPr wrap="square">
            <a:spAutoFit/>
          </a:bodyPr>
          <a:lstStyle/>
          <a:p>
            <a:pPr>
              <a:lnSpc>
                <a:spcPct val="90000"/>
              </a:lnSpc>
              <a:spcBef>
                <a:spcPct val="0"/>
              </a:spcBef>
            </a:pPr>
            <a:r>
              <a:rPr lang="en-US" sz="4800" dirty="0">
                <a:solidFill>
                  <a:schemeClr val="accent6">
                    <a:lumMod val="50000"/>
                  </a:schemeClr>
                </a:solidFill>
                <a:latin typeface="KG Second Chances Sketch" panose="02000000000000000000" pitchFamily="2" charset="0"/>
              </a:rPr>
              <a:t>+</a:t>
            </a:r>
          </a:p>
          <a:p>
            <a:pPr>
              <a:lnSpc>
                <a:spcPct val="90000"/>
              </a:lnSpc>
              <a:spcBef>
                <a:spcPct val="0"/>
              </a:spcBef>
            </a:pPr>
            <a:r>
              <a:rPr lang="en-US" dirty="0">
                <a:latin typeface="KG Second Chances Solid" panose="02000000000000000000" pitchFamily="2" charset="0"/>
              </a:rPr>
              <a:t>Quick</a:t>
            </a:r>
          </a:p>
          <a:p>
            <a:pPr>
              <a:lnSpc>
                <a:spcPct val="90000"/>
              </a:lnSpc>
              <a:spcBef>
                <a:spcPct val="0"/>
              </a:spcBef>
            </a:pPr>
            <a:r>
              <a:rPr lang="en-US" dirty="0">
                <a:latin typeface="KG Second Chances Solid" panose="02000000000000000000" pitchFamily="2" charset="0"/>
              </a:rPr>
              <a:t>Everyone knows method</a:t>
            </a:r>
          </a:p>
          <a:p>
            <a:pPr>
              <a:lnSpc>
                <a:spcPct val="90000"/>
              </a:lnSpc>
              <a:spcBef>
                <a:spcPct val="0"/>
              </a:spcBef>
            </a:pPr>
            <a:r>
              <a:rPr lang="en-US" dirty="0">
                <a:latin typeface="KG Second Chances Solid" panose="02000000000000000000" pitchFamily="2" charset="0"/>
              </a:rPr>
              <a:t>Easy for large groups</a:t>
            </a:r>
          </a:p>
        </p:txBody>
      </p:sp>
      <p:sp>
        <p:nvSpPr>
          <p:cNvPr id="7" name="Rectangle 6"/>
          <p:cNvSpPr/>
          <p:nvPr/>
        </p:nvSpPr>
        <p:spPr>
          <a:xfrm>
            <a:off x="755687" y="4318646"/>
            <a:ext cx="4622523" cy="1754326"/>
          </a:xfrm>
          <a:prstGeom prst="rect">
            <a:avLst/>
          </a:prstGeom>
        </p:spPr>
        <p:txBody>
          <a:bodyPr wrap="square">
            <a:spAutoFit/>
          </a:bodyPr>
          <a:lstStyle/>
          <a:p>
            <a:pPr>
              <a:lnSpc>
                <a:spcPct val="90000"/>
              </a:lnSpc>
              <a:spcBef>
                <a:spcPct val="0"/>
              </a:spcBef>
            </a:pPr>
            <a:r>
              <a:rPr lang="en-US" sz="4800" dirty="0">
                <a:solidFill>
                  <a:srgbClr val="C00000"/>
                </a:solidFill>
                <a:latin typeface="KG Second Chances Sketch" panose="02000000000000000000" pitchFamily="2" charset="0"/>
              </a:rPr>
              <a:t>-</a:t>
            </a:r>
          </a:p>
          <a:p>
            <a:pPr>
              <a:lnSpc>
                <a:spcPct val="90000"/>
              </a:lnSpc>
              <a:spcBef>
                <a:spcPct val="0"/>
              </a:spcBef>
            </a:pPr>
            <a:r>
              <a:rPr lang="en-US" dirty="0">
                <a:latin typeface="KG Second Chances Solid" panose="02000000000000000000" pitchFamily="2" charset="0"/>
              </a:rPr>
              <a:t>More difficult to get buy-in</a:t>
            </a:r>
          </a:p>
          <a:p>
            <a:pPr>
              <a:lnSpc>
                <a:spcPct val="90000"/>
              </a:lnSpc>
              <a:spcBef>
                <a:spcPct val="0"/>
              </a:spcBef>
            </a:pPr>
            <a:r>
              <a:rPr lang="en-US" dirty="0">
                <a:latin typeface="KG Second Chances Solid" panose="02000000000000000000" pitchFamily="2" charset="0"/>
              </a:rPr>
              <a:t>Promotes winners and losers</a:t>
            </a:r>
          </a:p>
          <a:p>
            <a:pPr>
              <a:lnSpc>
                <a:spcPct val="90000"/>
              </a:lnSpc>
              <a:spcBef>
                <a:spcPct val="0"/>
              </a:spcBef>
            </a:pPr>
            <a:r>
              <a:rPr lang="en-US" dirty="0">
                <a:latin typeface="KG Second Chances Solid" panose="02000000000000000000" pitchFamily="2" charset="0"/>
              </a:rPr>
              <a:t>May not encourage everyone to participate</a:t>
            </a:r>
          </a:p>
        </p:txBody>
      </p:sp>
      <p:sp>
        <p:nvSpPr>
          <p:cNvPr id="8" name="Rectangle 7"/>
          <p:cNvSpPr/>
          <p:nvPr/>
        </p:nvSpPr>
        <p:spPr>
          <a:xfrm>
            <a:off x="6195345" y="2698476"/>
            <a:ext cx="3447068" cy="1505027"/>
          </a:xfrm>
          <a:prstGeom prst="rect">
            <a:avLst/>
          </a:prstGeom>
        </p:spPr>
        <p:txBody>
          <a:bodyPr wrap="square">
            <a:spAutoFit/>
          </a:bodyPr>
          <a:lstStyle/>
          <a:p>
            <a:pPr>
              <a:lnSpc>
                <a:spcPct val="90000"/>
              </a:lnSpc>
              <a:spcBef>
                <a:spcPct val="0"/>
              </a:spcBef>
            </a:pPr>
            <a:r>
              <a:rPr lang="en-US" sz="4800" dirty="0">
                <a:solidFill>
                  <a:schemeClr val="accent6">
                    <a:lumMod val="50000"/>
                  </a:schemeClr>
                </a:solidFill>
                <a:latin typeface="KG Second Chances Sketch" panose="02000000000000000000" pitchFamily="2" charset="0"/>
              </a:rPr>
              <a:t>+</a:t>
            </a:r>
          </a:p>
          <a:p>
            <a:pPr>
              <a:lnSpc>
                <a:spcPct val="90000"/>
              </a:lnSpc>
              <a:spcBef>
                <a:spcPct val="0"/>
              </a:spcBef>
            </a:pPr>
            <a:r>
              <a:rPr lang="en-US" dirty="0">
                <a:latin typeface="KG Second Chances Solid" panose="02000000000000000000" pitchFamily="2" charset="0"/>
              </a:rPr>
              <a:t>A win/win approach</a:t>
            </a:r>
          </a:p>
          <a:p>
            <a:pPr>
              <a:lnSpc>
                <a:spcPct val="90000"/>
              </a:lnSpc>
              <a:spcBef>
                <a:spcPct val="0"/>
              </a:spcBef>
            </a:pPr>
            <a:r>
              <a:rPr lang="en-US" dirty="0">
                <a:latin typeface="KG Second Chances Solid" panose="02000000000000000000" pitchFamily="2" charset="0"/>
              </a:rPr>
              <a:t>Requires input from all</a:t>
            </a:r>
          </a:p>
          <a:p>
            <a:pPr>
              <a:lnSpc>
                <a:spcPct val="90000"/>
              </a:lnSpc>
              <a:spcBef>
                <a:spcPct val="0"/>
              </a:spcBef>
            </a:pPr>
            <a:r>
              <a:rPr lang="en-US" dirty="0">
                <a:latin typeface="KG Second Chances Solid" panose="02000000000000000000" pitchFamily="2" charset="0"/>
              </a:rPr>
              <a:t>Promotes buy-in from all</a:t>
            </a:r>
          </a:p>
        </p:txBody>
      </p:sp>
      <p:sp>
        <p:nvSpPr>
          <p:cNvPr id="9" name="Rectangle 8"/>
          <p:cNvSpPr/>
          <p:nvPr/>
        </p:nvSpPr>
        <p:spPr>
          <a:xfrm>
            <a:off x="6195345" y="4318646"/>
            <a:ext cx="4890576" cy="1754326"/>
          </a:xfrm>
          <a:prstGeom prst="rect">
            <a:avLst/>
          </a:prstGeom>
        </p:spPr>
        <p:txBody>
          <a:bodyPr wrap="square">
            <a:spAutoFit/>
          </a:bodyPr>
          <a:lstStyle/>
          <a:p>
            <a:pPr>
              <a:lnSpc>
                <a:spcPct val="90000"/>
              </a:lnSpc>
              <a:spcBef>
                <a:spcPct val="0"/>
              </a:spcBef>
            </a:pPr>
            <a:r>
              <a:rPr lang="en-US" sz="4800" dirty="0">
                <a:solidFill>
                  <a:srgbClr val="C00000"/>
                </a:solidFill>
                <a:latin typeface="KG Second Chances Sketch" panose="02000000000000000000" pitchFamily="2" charset="0"/>
              </a:rPr>
              <a:t>-</a:t>
            </a:r>
          </a:p>
          <a:p>
            <a:pPr>
              <a:lnSpc>
                <a:spcPct val="90000"/>
              </a:lnSpc>
              <a:spcBef>
                <a:spcPct val="0"/>
              </a:spcBef>
            </a:pPr>
            <a:r>
              <a:rPr lang="en-US" dirty="0">
                <a:latin typeface="KG Second Chances Solid" panose="02000000000000000000" pitchFamily="2" charset="0"/>
              </a:rPr>
              <a:t>Takes time to accomplish</a:t>
            </a:r>
          </a:p>
          <a:p>
            <a:pPr>
              <a:lnSpc>
                <a:spcPct val="90000"/>
              </a:lnSpc>
              <a:spcBef>
                <a:spcPct val="0"/>
              </a:spcBef>
            </a:pPr>
            <a:r>
              <a:rPr lang="en-US" dirty="0">
                <a:latin typeface="KG Second Chances Solid" panose="02000000000000000000" pitchFamily="2" charset="0"/>
              </a:rPr>
              <a:t>Demands openness and honesty</a:t>
            </a:r>
          </a:p>
          <a:p>
            <a:pPr>
              <a:lnSpc>
                <a:spcPct val="90000"/>
              </a:lnSpc>
              <a:spcBef>
                <a:spcPct val="0"/>
              </a:spcBef>
            </a:pPr>
            <a:r>
              <a:rPr lang="en-US" dirty="0">
                <a:latin typeface="KG Second Chances Solid" panose="02000000000000000000" pitchFamily="2" charset="0"/>
              </a:rPr>
              <a:t>A new skill that needs to be developed</a:t>
            </a:r>
            <a:endParaRPr lang="en-US" dirty="0">
              <a:solidFill>
                <a:schemeClr val="dk1"/>
              </a:solidFill>
              <a:latin typeface="KG Second Chances Solid" panose="02000000000000000000" pitchFamily="2" charset="0"/>
            </a:endParaRPr>
          </a:p>
        </p:txBody>
      </p:sp>
    </p:spTree>
    <p:extLst>
      <p:ext uri="{BB962C8B-B14F-4D97-AF65-F5344CB8AC3E}">
        <p14:creationId xmlns:p14="http://schemas.microsoft.com/office/powerpoint/2010/main" val="413302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256"/>
            <a:ext cx="10515600" cy="1325563"/>
          </a:xfrm>
        </p:spPr>
        <p:txBody>
          <a:bodyPr>
            <a:normAutofit/>
          </a:bodyPr>
          <a:lstStyle/>
          <a:p>
            <a:r>
              <a:rPr lang="en-US" sz="6000" dirty="0">
                <a:solidFill>
                  <a:schemeClr val="accent2">
                    <a:lumMod val="50000"/>
                  </a:schemeClr>
                </a:solidFill>
                <a:latin typeface="KG Second Chances Sketch" panose="02000000000000000000" pitchFamily="2" charset="0"/>
              </a:rPr>
              <a:t>What About Stand Outs?</a:t>
            </a:r>
          </a:p>
        </p:txBody>
      </p:sp>
      <p:sp>
        <p:nvSpPr>
          <p:cNvPr id="3" name="Content Placeholder 2"/>
          <p:cNvSpPr>
            <a:spLocks noGrp="1"/>
          </p:cNvSpPr>
          <p:nvPr>
            <p:ph idx="1"/>
          </p:nvPr>
        </p:nvSpPr>
        <p:spPr>
          <a:xfrm>
            <a:off x="838200" y="1558819"/>
            <a:ext cx="10515600" cy="851587"/>
          </a:xfrm>
        </p:spPr>
        <p:txBody>
          <a:bodyPr>
            <a:noAutofit/>
          </a:bodyPr>
          <a:lstStyle/>
          <a:p>
            <a:pPr marL="0" indent="0">
              <a:lnSpc>
                <a:spcPct val="100000"/>
              </a:lnSpc>
              <a:buNone/>
            </a:pPr>
            <a:r>
              <a:rPr lang="en-US" sz="2400" dirty="0">
                <a:solidFill>
                  <a:schemeClr val="accent2">
                    <a:lumMod val="50000"/>
                  </a:schemeClr>
                </a:solidFill>
                <a:latin typeface="KG Blank Space Solid" panose="02000000000000000000" pitchFamily="2" charset="0"/>
              </a:rPr>
              <a:t>STANDOUTS</a:t>
            </a:r>
            <a:r>
              <a:rPr lang="en-US" sz="2400" dirty="0">
                <a:latin typeface="KG Blank Space Solid" panose="02000000000000000000" pitchFamily="2" charset="0"/>
              </a:rPr>
              <a:t>: One or more team members who are not willing to support the proposal in its current form. </a:t>
            </a:r>
          </a:p>
        </p:txBody>
      </p:sp>
      <p:graphicFrame>
        <p:nvGraphicFramePr>
          <p:cNvPr id="6" name="Table 5"/>
          <p:cNvGraphicFramePr>
            <a:graphicFrameLocks noGrp="1"/>
          </p:cNvGraphicFramePr>
          <p:nvPr>
            <p:extLst>
              <p:ext uri="{D42A27DB-BD31-4B8C-83A1-F6EECF244321}">
                <p14:modId xmlns:p14="http://schemas.microsoft.com/office/powerpoint/2010/main" val="964969678"/>
              </p:ext>
            </p:extLst>
          </p:nvPr>
        </p:nvGraphicFramePr>
        <p:xfrm>
          <a:off x="675195" y="2683465"/>
          <a:ext cx="10841610" cy="2980916"/>
        </p:xfrm>
        <a:graphic>
          <a:graphicData uri="http://schemas.openxmlformats.org/drawingml/2006/table">
            <a:tbl>
              <a:tblPr firstRow="1" bandRow="1">
                <a:tableStyleId>{9D7B26C5-4107-4FEC-AEDC-1716B250A1EF}</a:tableStyleId>
              </a:tblPr>
              <a:tblGrid>
                <a:gridCol w="5420805">
                  <a:extLst>
                    <a:ext uri="{9D8B030D-6E8A-4147-A177-3AD203B41FA5}">
                      <a16:colId xmlns:a16="http://schemas.microsoft.com/office/drawing/2014/main" val="2447899678"/>
                    </a:ext>
                  </a:extLst>
                </a:gridCol>
                <a:gridCol w="5420805">
                  <a:extLst>
                    <a:ext uri="{9D8B030D-6E8A-4147-A177-3AD203B41FA5}">
                      <a16:colId xmlns:a16="http://schemas.microsoft.com/office/drawing/2014/main" val="2886282269"/>
                    </a:ext>
                  </a:extLst>
                </a:gridCol>
              </a:tblGrid>
              <a:tr h="572964">
                <a:tc>
                  <a:txBody>
                    <a:bodyPr/>
                    <a:lstStyle/>
                    <a:p>
                      <a:pPr algn="ctr"/>
                      <a:r>
                        <a:rPr lang="en-US" sz="3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Responsibilities</a:t>
                      </a:r>
                      <a:r>
                        <a:rPr lang="en-US" sz="3000" b="1" cap="none" spc="0" baseline="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of the Standout</a:t>
                      </a:r>
                      <a:endParaRPr lang="en-US" sz="3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txBody>
                  <a:tcPr/>
                </a:tc>
                <a:tc>
                  <a:txBody>
                    <a:bodyPr/>
                    <a:lstStyle/>
                    <a:p>
                      <a:pPr algn="ctr"/>
                      <a:r>
                        <a:rPr lang="en-US" sz="3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Responsibilities of the Group</a:t>
                      </a:r>
                    </a:p>
                  </a:txBody>
                  <a:tcPr/>
                </a:tc>
                <a:extLst>
                  <a:ext uri="{0D108BD9-81ED-4DB2-BD59-A6C34878D82A}">
                    <a16:rowId xmlns:a16="http://schemas.microsoft.com/office/drawing/2014/main" val="3020041070"/>
                  </a:ext>
                </a:extLst>
              </a:tr>
              <a:tr h="2407952">
                <a:tc>
                  <a:txBody>
                    <a:bodyPr/>
                    <a:lstStyle/>
                    <a:p>
                      <a:r>
                        <a:rPr lang="en-US" dirty="0">
                          <a:latin typeface="KG Second Chances Solid" panose="02000000000000000000" pitchFamily="2" charset="0"/>
                        </a:rPr>
                        <a:t>Stay involved with the group</a:t>
                      </a:r>
                    </a:p>
                    <a:p>
                      <a:endParaRPr lang="en-US" dirty="0">
                        <a:latin typeface="KG Second Chances Solid" panose="02000000000000000000" pitchFamily="2" charset="0"/>
                      </a:endParaRPr>
                    </a:p>
                    <a:p>
                      <a:r>
                        <a:rPr lang="en-US" dirty="0">
                          <a:latin typeface="KG Second Chances Solid" panose="02000000000000000000" pitchFamily="2" charset="0"/>
                        </a:rPr>
                        <a:t>Clearly explain  perspective - blocks to consensus must be paramount and reasoned</a:t>
                      </a:r>
                    </a:p>
                    <a:p>
                      <a:endParaRPr lang="en-US" dirty="0">
                        <a:latin typeface="KG Second Chances Solid" panose="02000000000000000000" pitchFamily="2" charset="0"/>
                      </a:endParaRPr>
                    </a:p>
                    <a:p>
                      <a:r>
                        <a:rPr lang="en-US" dirty="0">
                          <a:latin typeface="KG Second Chances Solid" panose="02000000000000000000" pitchFamily="2" charset="0"/>
                        </a:rPr>
                        <a:t>Offer solutions that will remove the block</a:t>
                      </a:r>
                    </a:p>
                  </a:txBody>
                  <a:tcPr/>
                </a:tc>
                <a:tc>
                  <a:txBody>
                    <a:bodyPr/>
                    <a:lstStyle/>
                    <a:p>
                      <a:r>
                        <a:rPr lang="en-US" dirty="0">
                          <a:latin typeface="KG Second Chances Solid" panose="02000000000000000000" pitchFamily="2" charset="0"/>
                        </a:rPr>
                        <a:t>Support the Standout and his/her right to express concerns</a:t>
                      </a:r>
                    </a:p>
                    <a:p>
                      <a:endParaRPr lang="en-US" dirty="0">
                        <a:latin typeface="KG Second Chances Solid" panose="02000000000000000000" pitchFamily="2" charset="0"/>
                      </a:endParaRPr>
                    </a:p>
                    <a:p>
                      <a:r>
                        <a:rPr lang="en-US" dirty="0">
                          <a:latin typeface="KG Second Chances Solid" panose="02000000000000000000" pitchFamily="2" charset="0"/>
                        </a:rPr>
                        <a:t>Consider the solution offered by Standout</a:t>
                      </a:r>
                    </a:p>
                    <a:p>
                      <a:endParaRPr lang="en-US" dirty="0">
                        <a:latin typeface="KG Second Chances Solid" panose="02000000000000000000" pitchFamily="2" charset="0"/>
                      </a:endParaRPr>
                    </a:p>
                    <a:p>
                      <a:r>
                        <a:rPr lang="en-US" dirty="0">
                          <a:latin typeface="KG Second Chances Solid" panose="02000000000000000000" pitchFamily="2" charset="0"/>
                        </a:rPr>
                        <a:t>If necessary, offer your own suggestions to remove the block</a:t>
                      </a:r>
                    </a:p>
                  </a:txBody>
                  <a:tcPr/>
                </a:tc>
                <a:extLst>
                  <a:ext uri="{0D108BD9-81ED-4DB2-BD59-A6C34878D82A}">
                    <a16:rowId xmlns:a16="http://schemas.microsoft.com/office/drawing/2014/main" val="1561793376"/>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4" name="TextBox 3"/>
          <p:cNvSpPr txBox="1"/>
          <p:nvPr/>
        </p:nvSpPr>
        <p:spPr>
          <a:xfrm>
            <a:off x="5536514" y="6109084"/>
            <a:ext cx="5980291" cy="369332"/>
          </a:xfrm>
          <a:prstGeom prst="rect">
            <a:avLst/>
          </a:prstGeom>
          <a:noFill/>
        </p:spPr>
        <p:txBody>
          <a:bodyPr wrap="none" rtlCol="0">
            <a:spAutoFit/>
          </a:bodyPr>
          <a:lstStyle/>
          <a:p>
            <a:pPr algn="r"/>
            <a:r>
              <a:rPr lang="en-US" dirty="0">
                <a:latin typeface="KG Second Chances Solid" panose="02000000000000000000" pitchFamily="2" charset="0"/>
              </a:rPr>
              <a:t>Escape Hatch: Consensus-1   </a:t>
            </a:r>
            <a:r>
              <a:rPr lang="en-US">
                <a:latin typeface="KG Second Chances Solid" panose="02000000000000000000" pitchFamily="2" charset="0"/>
              </a:rPr>
              <a:t>or   SUPER Majority </a:t>
            </a:r>
            <a:endParaRPr lang="en-US" dirty="0">
              <a:latin typeface="KG Second Chances Solid" panose="02000000000000000000" pitchFamily="2" charset="0"/>
            </a:endParaRPr>
          </a:p>
        </p:txBody>
      </p:sp>
    </p:spTree>
    <p:extLst>
      <p:ext uri="{BB962C8B-B14F-4D97-AF65-F5344CB8AC3E}">
        <p14:creationId xmlns:p14="http://schemas.microsoft.com/office/powerpoint/2010/main" val="36903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noAutofit/>
          </a:bodyPr>
          <a:lstStyle/>
          <a:p>
            <a:r>
              <a:rPr lang="en-US" sz="4800" dirty="0">
                <a:solidFill>
                  <a:schemeClr val="accent2">
                    <a:lumMod val="50000"/>
                  </a:schemeClr>
                </a:solidFill>
                <a:latin typeface="KG Second Chances Sketch" panose="02000000000000000000" pitchFamily="2" charset="0"/>
              </a:rPr>
              <a:t>Reaching Consensus – Let’s Practice</a:t>
            </a:r>
            <a:r>
              <a:rPr lang="en-US" sz="4800" dirty="0"/>
              <a:t>	</a:t>
            </a:r>
          </a:p>
        </p:txBody>
      </p:sp>
      <p:sp>
        <p:nvSpPr>
          <p:cNvPr id="3" name="Content Placeholder 2"/>
          <p:cNvSpPr>
            <a:spLocks noGrp="1"/>
          </p:cNvSpPr>
          <p:nvPr>
            <p:ph idx="1"/>
          </p:nvPr>
        </p:nvSpPr>
        <p:spPr>
          <a:xfrm>
            <a:off x="685800" y="1101999"/>
            <a:ext cx="10820400" cy="955675"/>
          </a:xfrm>
        </p:spPr>
        <p:txBody>
          <a:bodyPr>
            <a:noAutofit/>
          </a:bodyPr>
          <a:lstStyle/>
          <a:p>
            <a:pPr marL="0" indent="0">
              <a:lnSpc>
                <a:spcPct val="110000"/>
              </a:lnSpc>
              <a:buNone/>
            </a:pPr>
            <a:r>
              <a:rPr lang="en-US" sz="1800" dirty="0">
                <a:solidFill>
                  <a:schemeClr val="accent2">
                    <a:lumMod val="50000"/>
                  </a:schemeClr>
                </a:solidFill>
                <a:latin typeface="KG Blank Space Solid" panose="02000000000000000000" pitchFamily="2" charset="0"/>
              </a:rPr>
              <a:t>As the Harbor View LMC, you have decided to develop a project that will improve the patient experience at your facility.  You have already decided on the following criteria for the project: </a:t>
            </a:r>
          </a:p>
        </p:txBody>
      </p:sp>
      <p:sp>
        <p:nvSpPr>
          <p:cNvPr id="4" name="Rectangle 3"/>
          <p:cNvSpPr/>
          <p:nvPr/>
        </p:nvSpPr>
        <p:spPr>
          <a:xfrm>
            <a:off x="422653" y="2331638"/>
            <a:ext cx="11346694" cy="2631490"/>
          </a:xfrm>
          <a:prstGeom prst="rect">
            <a:avLst/>
          </a:prstGeom>
        </p:spPr>
        <p:txBody>
          <a:bodyPr wrap="square">
            <a:spAutoFit/>
          </a:bodyPr>
          <a:lstStyle/>
          <a:p>
            <a:pPr>
              <a:lnSpc>
                <a:spcPct val="110000"/>
              </a:lnSpc>
            </a:pPr>
            <a:r>
              <a:rPr lang="en-US" sz="2000" dirty="0">
                <a:solidFill>
                  <a:schemeClr val="accent4">
                    <a:lumMod val="50000"/>
                  </a:schemeClr>
                </a:solidFill>
                <a:latin typeface="KG Blank Space Solid" panose="02000000000000000000" pitchFamily="2" charset="0"/>
              </a:rPr>
              <a:t>Achievable</a:t>
            </a:r>
            <a:r>
              <a:rPr lang="en-US" dirty="0">
                <a:latin typeface="KG Blank Space Solid" panose="02000000000000000000" pitchFamily="2" charset="0"/>
              </a:rPr>
              <a:t> - Since this is Harbor View LMC’s first project, the project shouldn’t be overly complex. </a:t>
            </a:r>
          </a:p>
          <a:p>
            <a:pPr>
              <a:lnSpc>
                <a:spcPct val="110000"/>
              </a:lnSpc>
            </a:pPr>
            <a:endParaRPr lang="en-US" dirty="0">
              <a:latin typeface="KG Blank Space Solid" panose="02000000000000000000" pitchFamily="2" charset="0"/>
            </a:endParaRPr>
          </a:p>
          <a:p>
            <a:pPr>
              <a:lnSpc>
                <a:spcPct val="110000"/>
              </a:lnSpc>
            </a:pPr>
            <a:r>
              <a:rPr lang="en-US" sz="2000" dirty="0">
                <a:solidFill>
                  <a:schemeClr val="accent2">
                    <a:lumMod val="50000"/>
                  </a:schemeClr>
                </a:solidFill>
                <a:latin typeface="KG Blank Space Solid" panose="02000000000000000000" pitchFamily="2" charset="0"/>
              </a:rPr>
              <a:t>Believable</a:t>
            </a:r>
            <a:r>
              <a:rPr lang="en-US" dirty="0">
                <a:solidFill>
                  <a:schemeClr val="accent2">
                    <a:lumMod val="50000"/>
                  </a:schemeClr>
                </a:solidFill>
                <a:latin typeface="KG Blank Space Solid" panose="02000000000000000000" pitchFamily="2" charset="0"/>
              </a:rPr>
              <a:t> </a:t>
            </a:r>
            <a:r>
              <a:rPr lang="en-US" dirty="0">
                <a:latin typeface="KG Blank Space Solid" panose="02000000000000000000" pitchFamily="2" charset="0"/>
              </a:rPr>
              <a:t>- Strong leadership exists to move it forward.</a:t>
            </a:r>
          </a:p>
          <a:p>
            <a:pPr>
              <a:lnSpc>
                <a:spcPct val="110000"/>
              </a:lnSpc>
            </a:pPr>
            <a:endParaRPr lang="en-US" dirty="0">
              <a:latin typeface="KG Blank Space Solid" panose="02000000000000000000" pitchFamily="2" charset="0"/>
            </a:endParaRPr>
          </a:p>
          <a:p>
            <a:pPr>
              <a:lnSpc>
                <a:spcPct val="110000"/>
              </a:lnSpc>
            </a:pPr>
            <a:r>
              <a:rPr lang="en-US" sz="2000" dirty="0">
                <a:solidFill>
                  <a:schemeClr val="accent2">
                    <a:lumMod val="75000"/>
                  </a:schemeClr>
                </a:solidFill>
                <a:latin typeface="KG Blank Space Solid" panose="02000000000000000000" pitchFamily="2" charset="0"/>
              </a:rPr>
              <a:t>Cost effective </a:t>
            </a:r>
            <a:r>
              <a:rPr lang="en-US" dirty="0">
                <a:latin typeface="KG Blank Space Solid" panose="02000000000000000000" pitchFamily="2" charset="0"/>
              </a:rPr>
              <a:t>- Not requiring too much time or money while impacting as many patients as possible (completed in 90 days). </a:t>
            </a:r>
          </a:p>
          <a:p>
            <a:pPr>
              <a:lnSpc>
                <a:spcPct val="110000"/>
              </a:lnSpc>
            </a:pPr>
            <a:endParaRPr lang="en-US" dirty="0">
              <a:latin typeface="KG Blank Space Solid" panose="02000000000000000000" pitchFamily="2" charset="0"/>
            </a:endParaRPr>
          </a:p>
        </p:txBody>
      </p:sp>
      <p:sp>
        <p:nvSpPr>
          <p:cNvPr id="5" name="Rectangle 4"/>
          <p:cNvSpPr/>
          <p:nvPr/>
        </p:nvSpPr>
        <p:spPr>
          <a:xfrm>
            <a:off x="6096000" y="5031882"/>
            <a:ext cx="5537200" cy="1311128"/>
          </a:xfrm>
          <a:prstGeom prst="rect">
            <a:avLst/>
          </a:prstGeom>
        </p:spPr>
        <p:txBody>
          <a:bodyPr wrap="square">
            <a:spAutoFit/>
          </a:bodyPr>
          <a:lstStyle/>
          <a:p>
            <a:pPr algn="just">
              <a:lnSpc>
                <a:spcPct val="110000"/>
              </a:lnSpc>
            </a:pPr>
            <a:r>
              <a:rPr lang="en-US" dirty="0">
                <a:solidFill>
                  <a:schemeClr val="accent2">
                    <a:lumMod val="50000"/>
                  </a:schemeClr>
                </a:solidFill>
                <a:latin typeface="KG Blank Space Solid" panose="02000000000000000000" pitchFamily="2" charset="0"/>
              </a:rPr>
              <a:t>The committee has also brainstormed and narrowed down their brainstorm to five remaining ideas. Now it must reach a consensus around one of the ideas. </a:t>
            </a:r>
          </a:p>
        </p:txBody>
      </p:sp>
      <p:grpSp>
        <p:nvGrpSpPr>
          <p:cNvPr id="8" name="Group 7"/>
          <p:cNvGrpSpPr/>
          <p:nvPr/>
        </p:nvGrpSpPr>
        <p:grpSpPr>
          <a:xfrm>
            <a:off x="3736077" y="4362481"/>
            <a:ext cx="2699861" cy="2926568"/>
            <a:chOff x="3558277" y="4527581"/>
            <a:chExt cx="2699861" cy="292656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0908" flipH="1">
              <a:off x="3558277" y="4527581"/>
              <a:ext cx="2699861" cy="2926568"/>
            </a:xfrm>
            <a:prstGeom prst="rect">
              <a:avLst/>
            </a:prstGeom>
          </p:spPr>
        </p:pic>
        <p:sp>
          <p:nvSpPr>
            <p:cNvPr id="7" name="TextBox 6"/>
            <p:cNvSpPr txBox="1"/>
            <p:nvPr/>
          </p:nvSpPr>
          <p:spPr>
            <a:xfrm rot="19639365">
              <a:off x="4029338" y="5129271"/>
              <a:ext cx="1469347" cy="1446550"/>
            </a:xfrm>
            <a:prstGeom prst="rect">
              <a:avLst/>
            </a:prstGeom>
            <a:noFill/>
          </p:spPr>
          <p:txBody>
            <a:bodyPr wrap="square" rtlCol="0">
              <a:spAutoFit/>
            </a:bodyPr>
            <a:lstStyle/>
            <a:p>
              <a:pPr algn="ctr"/>
              <a:r>
                <a:rPr lang="en-US" sz="8800" dirty="0">
                  <a:solidFill>
                    <a:schemeClr val="tx1">
                      <a:lumMod val="65000"/>
                      <a:lumOff val="35000"/>
                    </a:schemeClr>
                  </a:solidFill>
                  <a:latin typeface="KG Second Chances Sketch" panose="02000000000000000000" pitchFamily="2" charset="0"/>
                  <a:ea typeface="+mj-ea"/>
                  <a:cs typeface="+mj-cs"/>
                </a:rPr>
                <a:t>5</a:t>
              </a: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270202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04917" y="2027254"/>
            <a:ext cx="7562117" cy="4594837"/>
            <a:chOff x="3804917" y="2027254"/>
            <a:chExt cx="7562117" cy="4594837"/>
          </a:xfrm>
        </p:grpSpPr>
        <p:pic>
          <p:nvPicPr>
            <p:cNvPr id="8" name="Picture 2" descr="https://s3-eu-west-1.amazonaws.com/img.condenast.co.uk/1445x878/g_j/Handshakes-05-GQ_31Oct13_b_1445x8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917" y="2027254"/>
              <a:ext cx="7562117" cy="45948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8032221">
              <a:off x="5624932" y="3936793"/>
              <a:ext cx="503583" cy="1586175"/>
            </a:xfrm>
            <a:prstGeom prst="rect">
              <a:avLst/>
            </a:prstGeom>
            <a:solidFill>
              <a:srgbClr val="745300">
                <a:alpha val="3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7078054">
              <a:off x="4217818" y="3907552"/>
              <a:ext cx="417455" cy="810449"/>
            </a:xfrm>
            <a:prstGeom prst="rect">
              <a:avLst/>
            </a:prstGeom>
            <a:solidFill>
              <a:srgbClr val="745300">
                <a:alpha val="39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8032221">
              <a:off x="5962814" y="3378655"/>
              <a:ext cx="503583" cy="1586175"/>
            </a:xfrm>
            <a:prstGeom prst="rect">
              <a:avLst/>
            </a:prstGeom>
            <a:solidFill>
              <a:srgbClr val="745300">
                <a:alpha val="1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7926596">
              <a:off x="7816659" y="3850735"/>
              <a:ext cx="335391" cy="2133182"/>
            </a:xfrm>
            <a:prstGeom prst="rect">
              <a:avLst/>
            </a:prstGeom>
            <a:solidFill>
              <a:srgbClr val="745300">
                <a:alpha val="3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8094920">
              <a:off x="8625926" y="3824398"/>
              <a:ext cx="335391" cy="1879097"/>
            </a:xfrm>
            <a:prstGeom prst="rect">
              <a:avLst/>
            </a:prstGeom>
            <a:solidFill>
              <a:srgbClr val="745300">
                <a:alpha val="3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6338492">
              <a:off x="3578299" y="3196479"/>
              <a:ext cx="1775876" cy="1002123"/>
            </a:xfrm>
            <a:prstGeom prst="roundRect">
              <a:avLst/>
            </a:prstGeom>
            <a:solidFill>
              <a:srgbClr val="745300">
                <a:alpha val="41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7132599">
              <a:off x="7614942" y="5326234"/>
              <a:ext cx="503583" cy="637401"/>
            </a:xfrm>
            <a:prstGeom prst="rect">
              <a:avLst/>
            </a:prstGeom>
            <a:solidFill>
              <a:schemeClr val="accent4">
                <a:lumMod val="50000"/>
                <a:alpha val="3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7571752">
              <a:off x="7683648" y="4713435"/>
              <a:ext cx="335391" cy="1457778"/>
            </a:xfrm>
            <a:prstGeom prst="rect">
              <a:avLst/>
            </a:prstGeom>
            <a:solidFill>
              <a:schemeClr val="accent4">
                <a:lumMod val="50000"/>
                <a:alpha val="31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7028936">
              <a:off x="4836707" y="3150923"/>
              <a:ext cx="2464429" cy="1808092"/>
            </a:xfrm>
            <a:prstGeom prst="trapezoid">
              <a:avLst/>
            </a:prstGeom>
            <a:solidFill>
              <a:srgbClr val="745300">
                <a:alpha val="33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6781887">
              <a:off x="6975236" y="3607779"/>
              <a:ext cx="2422097" cy="2267298"/>
            </a:xfrm>
            <a:prstGeom prst="trapezoid">
              <a:avLst/>
            </a:prstGeom>
            <a:solidFill>
              <a:srgbClr val="745300">
                <a:alpha val="3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6781887">
              <a:off x="6370741" y="3906348"/>
              <a:ext cx="1186735" cy="1412842"/>
            </a:xfrm>
            <a:prstGeom prst="roundRect">
              <a:avLst/>
            </a:prstGeom>
            <a:solidFill>
              <a:srgbClr val="745300">
                <a:alpha val="41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6781887">
              <a:off x="9020751" y="4423550"/>
              <a:ext cx="752323" cy="1161610"/>
            </a:xfrm>
            <a:prstGeom prst="roundRect">
              <a:avLst/>
            </a:prstGeom>
            <a:solidFill>
              <a:srgbClr val="745300">
                <a:alpha val="33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282012" y="1"/>
            <a:ext cx="11909987" cy="2253006"/>
          </a:xfrm>
        </p:spPr>
        <p:txBody>
          <a:bodyPr>
            <a:normAutofit/>
          </a:bodyPr>
          <a:lstStyle/>
          <a:p>
            <a:pPr algn="l"/>
            <a:r>
              <a:rPr lang="en-US" sz="8800" dirty="0">
                <a:solidFill>
                  <a:schemeClr val="accent1">
                    <a:lumMod val="50000"/>
                  </a:schemeClr>
                </a:solidFill>
                <a:latin typeface="KG Second Chances Sketch" panose="02000000000000000000" pitchFamily="2" charset="0"/>
              </a:rPr>
              <a:t>LMC Workshop</a:t>
            </a:r>
            <a:br>
              <a:rPr lang="en-US" dirty="0">
                <a:latin typeface="Century Gothic" panose="020B0502020202020204" pitchFamily="34" charset="0"/>
              </a:rPr>
            </a:br>
            <a:r>
              <a:rPr lang="en-US" sz="3200" dirty="0">
                <a:latin typeface="KG Blank Space Solid" panose="02000000000000000000" pitchFamily="2" charset="0"/>
              </a:rPr>
              <a:t>NAVIGATING CHANGE through </a:t>
            </a:r>
            <a:r>
              <a:rPr lang="en-US" sz="4000" b="1" dirty="0">
                <a:latin typeface="KG Blank Space Solid" panose="02000000000000000000" pitchFamily="2" charset="0"/>
              </a:rPr>
              <a:t>PARTNERSHIP</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8441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21286572">
            <a:off x="2693179" y="2115529"/>
            <a:ext cx="3866647" cy="584775"/>
          </a:xfrm>
          <a:prstGeom prst="rect">
            <a:avLst/>
          </a:prstGeom>
          <a:noFill/>
        </p:spPr>
        <p:txBody>
          <a:bodyPr wrap="square" rtlCol="0">
            <a:spAutoFit/>
          </a:bodyPr>
          <a:lstStyle/>
          <a:p>
            <a:pPr algn="ctr"/>
            <a:r>
              <a:rPr lang="en-US" sz="3200" dirty="0">
                <a:latin typeface="KG Second Chances Sketch" panose="02000000000000000000" pitchFamily="2" charset="0"/>
              </a:rPr>
              <a:t>Accountability</a:t>
            </a:r>
          </a:p>
        </p:txBody>
      </p:sp>
      <p:sp>
        <p:nvSpPr>
          <p:cNvPr id="2" name="Title 1"/>
          <p:cNvSpPr>
            <a:spLocks noGrp="1"/>
          </p:cNvSpPr>
          <p:nvPr>
            <p:ph type="title"/>
          </p:nvPr>
        </p:nvSpPr>
        <p:spPr>
          <a:xfrm>
            <a:off x="2830156" y="1934574"/>
            <a:ext cx="6531689" cy="2988853"/>
          </a:xfrm>
          <a:noFill/>
        </p:spPr>
        <p:txBody>
          <a:bodyPr>
            <a:noAutofit/>
          </a:bodyPr>
          <a:lstStyle/>
          <a:p>
            <a:pPr algn="ctr"/>
            <a:r>
              <a:rPr lang="en-US" sz="7200" dirty="0">
                <a:solidFill>
                  <a:schemeClr val="accent2">
                    <a:lumMod val="75000"/>
                  </a:schemeClr>
                </a:solidFill>
                <a:latin typeface="KG Second Chances Sketch" panose="02000000000000000000" pitchFamily="2" charset="0"/>
              </a:rPr>
              <a:t>PARTNERSHIP</a:t>
            </a:r>
          </a:p>
        </p:txBody>
      </p:sp>
      <p:sp>
        <p:nvSpPr>
          <p:cNvPr id="4" name="Title 1"/>
          <p:cNvSpPr txBox="1">
            <a:spLocks/>
          </p:cNvSpPr>
          <p:nvPr/>
        </p:nvSpPr>
        <p:spPr>
          <a:xfrm>
            <a:off x="2833039" y="1925373"/>
            <a:ext cx="6525923" cy="3007254"/>
          </a:xfrm>
          <a:prstGeom prst="rect">
            <a:avLst/>
          </a:prstGeom>
          <a:solidFill>
            <a:schemeClr val="tx2">
              <a:lumMod val="60000"/>
              <a:lumOff val="40000"/>
              <a:alpha val="9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latin typeface="KG Second Chances Sketch" panose="02000000000000000000" pitchFamily="2" charset="0"/>
              </a:rPr>
              <a:t>LMC</a:t>
            </a:r>
          </a:p>
        </p:txBody>
      </p:sp>
      <p:sp>
        <p:nvSpPr>
          <p:cNvPr id="7" name="TextBox 6"/>
          <p:cNvSpPr txBox="1"/>
          <p:nvPr/>
        </p:nvSpPr>
        <p:spPr>
          <a:xfrm rot="20084604">
            <a:off x="274539" y="4460017"/>
            <a:ext cx="3460320" cy="584775"/>
          </a:xfrm>
          <a:prstGeom prst="rect">
            <a:avLst/>
          </a:prstGeom>
          <a:noFill/>
        </p:spPr>
        <p:txBody>
          <a:bodyPr wrap="square" rtlCol="0">
            <a:spAutoFit/>
          </a:bodyPr>
          <a:lstStyle/>
          <a:p>
            <a:pPr algn="ctr"/>
            <a:r>
              <a:rPr lang="en-US" sz="3200" dirty="0">
                <a:latin typeface="KG Second Chances Sketch" panose="02000000000000000000" pitchFamily="2" charset="0"/>
              </a:rPr>
              <a:t>Unified Goals</a:t>
            </a:r>
          </a:p>
        </p:txBody>
      </p:sp>
      <p:sp>
        <p:nvSpPr>
          <p:cNvPr id="8" name="TextBox 7"/>
          <p:cNvSpPr txBox="1"/>
          <p:nvPr/>
        </p:nvSpPr>
        <p:spPr>
          <a:xfrm rot="457233">
            <a:off x="7293100" y="3972119"/>
            <a:ext cx="4282088" cy="584775"/>
          </a:xfrm>
          <a:prstGeom prst="rect">
            <a:avLst/>
          </a:prstGeom>
          <a:noFill/>
        </p:spPr>
        <p:txBody>
          <a:bodyPr wrap="square" rtlCol="0">
            <a:spAutoFit/>
          </a:bodyPr>
          <a:lstStyle/>
          <a:p>
            <a:pPr algn="ctr"/>
            <a:r>
              <a:rPr lang="en-US" sz="3200" dirty="0">
                <a:latin typeface="KG Second Chances Sketch" panose="02000000000000000000" pitchFamily="2" charset="0"/>
              </a:rPr>
              <a:t>Give and Take</a:t>
            </a:r>
          </a:p>
        </p:txBody>
      </p:sp>
      <p:sp>
        <p:nvSpPr>
          <p:cNvPr id="9" name="TextBox 8"/>
          <p:cNvSpPr txBox="1"/>
          <p:nvPr/>
        </p:nvSpPr>
        <p:spPr>
          <a:xfrm rot="20508305">
            <a:off x="1707935" y="5257527"/>
            <a:ext cx="6172782" cy="584775"/>
          </a:xfrm>
          <a:prstGeom prst="rect">
            <a:avLst/>
          </a:prstGeom>
          <a:noFill/>
        </p:spPr>
        <p:txBody>
          <a:bodyPr wrap="square" rtlCol="0">
            <a:spAutoFit/>
          </a:bodyPr>
          <a:lstStyle/>
          <a:p>
            <a:pPr algn="ctr"/>
            <a:r>
              <a:rPr lang="en-US" sz="3200" dirty="0">
                <a:latin typeface="KG Second Chances Sketch" panose="02000000000000000000" pitchFamily="2" charset="0"/>
              </a:rPr>
              <a:t>Finding Solutions Together</a:t>
            </a:r>
          </a:p>
        </p:txBody>
      </p:sp>
      <p:sp>
        <p:nvSpPr>
          <p:cNvPr id="10" name="TextBox 9"/>
          <p:cNvSpPr txBox="1"/>
          <p:nvPr/>
        </p:nvSpPr>
        <p:spPr>
          <a:xfrm>
            <a:off x="4141188" y="837281"/>
            <a:ext cx="3833785" cy="584775"/>
          </a:xfrm>
          <a:prstGeom prst="rect">
            <a:avLst/>
          </a:prstGeom>
          <a:noFill/>
        </p:spPr>
        <p:txBody>
          <a:bodyPr wrap="square" rtlCol="0">
            <a:spAutoFit/>
          </a:bodyPr>
          <a:lstStyle/>
          <a:p>
            <a:pPr algn="ctr"/>
            <a:r>
              <a:rPr lang="en-US" sz="3200" dirty="0">
                <a:latin typeface="KG Second Chances Sketch" panose="02000000000000000000" pitchFamily="2" charset="0"/>
              </a:rPr>
              <a:t>Improving Care</a:t>
            </a:r>
          </a:p>
        </p:txBody>
      </p:sp>
      <p:sp>
        <p:nvSpPr>
          <p:cNvPr id="11" name="TextBox 10"/>
          <p:cNvSpPr txBox="1"/>
          <p:nvPr/>
        </p:nvSpPr>
        <p:spPr>
          <a:xfrm rot="1872970">
            <a:off x="8272038" y="848315"/>
            <a:ext cx="3612578" cy="584775"/>
          </a:xfrm>
          <a:prstGeom prst="rect">
            <a:avLst/>
          </a:prstGeom>
          <a:noFill/>
        </p:spPr>
        <p:txBody>
          <a:bodyPr wrap="square" rtlCol="0">
            <a:spAutoFit/>
          </a:bodyPr>
          <a:lstStyle/>
          <a:p>
            <a:pPr algn="ctr"/>
            <a:r>
              <a:rPr lang="en-US" sz="3200" dirty="0">
                <a:latin typeface="KG Second Chances Sketch" panose="02000000000000000000" pitchFamily="2" charset="0"/>
              </a:rPr>
              <a:t>Collaboration</a:t>
            </a:r>
          </a:p>
        </p:txBody>
      </p:sp>
      <p:sp>
        <p:nvSpPr>
          <p:cNvPr id="12" name="TextBox 11"/>
          <p:cNvSpPr txBox="1"/>
          <p:nvPr/>
        </p:nvSpPr>
        <p:spPr>
          <a:xfrm rot="1326384">
            <a:off x="8454699" y="5394806"/>
            <a:ext cx="3046025" cy="584775"/>
          </a:xfrm>
          <a:prstGeom prst="rect">
            <a:avLst/>
          </a:prstGeom>
          <a:noFill/>
        </p:spPr>
        <p:txBody>
          <a:bodyPr wrap="square" rtlCol="0">
            <a:spAutoFit/>
          </a:bodyPr>
          <a:lstStyle/>
          <a:p>
            <a:pPr algn="ctr"/>
            <a:r>
              <a:rPr lang="en-US" sz="3200" dirty="0">
                <a:latin typeface="KG Second Chances Sketch" panose="02000000000000000000" pitchFamily="2" charset="0"/>
              </a:rPr>
              <a:t>Teamwork</a:t>
            </a:r>
          </a:p>
        </p:txBody>
      </p:sp>
      <p:sp>
        <p:nvSpPr>
          <p:cNvPr id="13" name="TextBox 12"/>
          <p:cNvSpPr txBox="1"/>
          <p:nvPr/>
        </p:nvSpPr>
        <p:spPr>
          <a:xfrm>
            <a:off x="638118" y="2976227"/>
            <a:ext cx="2150436" cy="584775"/>
          </a:xfrm>
          <a:prstGeom prst="rect">
            <a:avLst/>
          </a:prstGeom>
          <a:noFill/>
        </p:spPr>
        <p:txBody>
          <a:bodyPr wrap="square" rtlCol="0">
            <a:spAutoFit/>
          </a:bodyPr>
          <a:lstStyle/>
          <a:p>
            <a:pPr algn="ctr"/>
            <a:r>
              <a:rPr lang="en-US" sz="3200" dirty="0">
                <a:latin typeface="KG Second Chances Sketch" panose="02000000000000000000" pitchFamily="2" charset="0"/>
              </a:rPr>
              <a:t>Respect</a:t>
            </a:r>
          </a:p>
        </p:txBody>
      </p:sp>
      <p:sp>
        <p:nvSpPr>
          <p:cNvPr id="14" name="TextBox 13"/>
          <p:cNvSpPr txBox="1"/>
          <p:nvPr/>
        </p:nvSpPr>
        <p:spPr>
          <a:xfrm rot="528527">
            <a:off x="6696803" y="2199102"/>
            <a:ext cx="5105064" cy="584775"/>
          </a:xfrm>
          <a:prstGeom prst="rect">
            <a:avLst/>
          </a:prstGeom>
          <a:noFill/>
        </p:spPr>
        <p:txBody>
          <a:bodyPr wrap="square" rtlCol="0">
            <a:spAutoFit/>
          </a:bodyPr>
          <a:lstStyle/>
          <a:p>
            <a:pPr algn="ctr"/>
            <a:r>
              <a:rPr lang="en-US" sz="3200" dirty="0">
                <a:latin typeface="KG Second Chances Sketch" panose="02000000000000000000" pitchFamily="2" charset="0"/>
              </a:rPr>
              <a:t>Equal Voice for All</a:t>
            </a:r>
          </a:p>
        </p:txBody>
      </p:sp>
      <p:sp>
        <p:nvSpPr>
          <p:cNvPr id="15" name="TextBox 14"/>
          <p:cNvSpPr txBox="1"/>
          <p:nvPr/>
        </p:nvSpPr>
        <p:spPr>
          <a:xfrm rot="19895482">
            <a:off x="348469" y="1043486"/>
            <a:ext cx="3454571" cy="584775"/>
          </a:xfrm>
          <a:prstGeom prst="rect">
            <a:avLst/>
          </a:prstGeom>
          <a:noFill/>
        </p:spPr>
        <p:txBody>
          <a:bodyPr wrap="square" rtlCol="0">
            <a:spAutoFit/>
          </a:bodyPr>
          <a:lstStyle/>
          <a:p>
            <a:pPr algn="ctr"/>
            <a:r>
              <a:rPr lang="en-US" sz="3200" dirty="0">
                <a:latin typeface="KG Second Chances Sketch" panose="02000000000000000000" pitchFamily="2" charset="0"/>
              </a:rPr>
              <a:t>Opportunity</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Tree>
    <p:extLst>
      <p:ext uri="{BB962C8B-B14F-4D97-AF65-F5344CB8AC3E}">
        <p14:creationId xmlns:p14="http://schemas.microsoft.com/office/powerpoint/2010/main" val="184694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P spid="8" grpId="0"/>
      <p:bldP spid="9"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6434" y="0"/>
            <a:ext cx="9379132" cy="6857999"/>
          </a:xfrm>
          <a:ln>
            <a:noFill/>
          </a:ln>
          <a:effectLst>
            <a:softEdge rad="3175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6212" y="6293750"/>
            <a:ext cx="863126" cy="33351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841248">
            <a:off x="5278228" y="441443"/>
            <a:ext cx="1065232" cy="905510"/>
          </a:xfrm>
          <a:prstGeom prst="rect">
            <a:avLst/>
          </a:prstGeom>
        </p:spPr>
      </p:pic>
    </p:spTree>
    <p:extLst>
      <p:ext uri="{BB962C8B-B14F-4D97-AF65-F5344CB8AC3E}">
        <p14:creationId xmlns:p14="http://schemas.microsoft.com/office/powerpoint/2010/main" val="889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77948"/>
            <a:ext cx="12192000" cy="1061796"/>
          </a:xfrm>
          <a:noFill/>
          <a:ln w="38100">
            <a:noFill/>
          </a:ln>
        </p:spPr>
        <p:txBody>
          <a:bodyPr>
            <a:normAutofit/>
          </a:bodyPr>
          <a:lstStyle/>
          <a:p>
            <a:pPr algn="ctr"/>
            <a:r>
              <a:rPr lang="en-US" sz="6000" dirty="0">
                <a:solidFill>
                  <a:schemeClr val="accent2">
                    <a:lumMod val="50000"/>
                  </a:schemeClr>
                </a:solidFill>
                <a:latin typeface="KG Second Chances Sketch" panose="02000000000000000000" pitchFamily="2" charset="0"/>
              </a:rPr>
              <a:t>EFFECTIVE COMMITTEES</a:t>
            </a:r>
          </a:p>
        </p:txBody>
      </p:sp>
      <p:grpSp>
        <p:nvGrpSpPr>
          <p:cNvPr id="26" name="Group 25"/>
          <p:cNvGrpSpPr/>
          <p:nvPr/>
        </p:nvGrpSpPr>
        <p:grpSpPr>
          <a:xfrm>
            <a:off x="3442803" y="3478569"/>
            <a:ext cx="5162689" cy="1907642"/>
            <a:chOff x="3442803" y="3478569"/>
            <a:chExt cx="5162689" cy="190764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827" y="3478569"/>
              <a:ext cx="2340665" cy="1907642"/>
            </a:xfrm>
            <a:prstGeom prst="rect">
              <a:avLst/>
            </a:prstGeom>
          </p:spPr>
        </p:pic>
        <p:sp>
          <p:nvSpPr>
            <p:cNvPr id="8" name="Content Placeholder 2"/>
            <p:cNvSpPr txBox="1">
              <a:spLocks/>
            </p:cNvSpPr>
            <p:nvPr/>
          </p:nvSpPr>
          <p:spPr>
            <a:xfrm>
              <a:off x="3442803" y="4586972"/>
              <a:ext cx="3992356"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KG Blank Space Solid" panose="02000000000000000000" pitchFamily="2" charset="0"/>
                </a:rPr>
                <a:t>Responsive</a:t>
              </a:r>
            </a:p>
          </p:txBody>
        </p:sp>
        <p:sp>
          <p:nvSpPr>
            <p:cNvPr id="14" name="Isosceles Triangle 13"/>
            <p:cNvSpPr/>
            <p:nvPr/>
          </p:nvSpPr>
          <p:spPr>
            <a:xfrm rot="19832297">
              <a:off x="6682756" y="4352137"/>
              <a:ext cx="495441" cy="860316"/>
            </a:xfrm>
            <a:prstGeom prst="triangle">
              <a:avLst>
                <a:gd name="adj" fmla="val 32992"/>
              </a:avLst>
            </a:prstGeom>
            <a:solidFill>
              <a:schemeClr val="accent2">
                <a:lumMod val="75000"/>
                <a:alpha val="60000"/>
              </a:schemeClr>
            </a:solidFill>
            <a:ln>
              <a:solidFill>
                <a:schemeClr val="accent2">
                  <a:lumMod val="75000"/>
                </a:schemeClr>
              </a:solid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Isosceles Triangle 14"/>
            <p:cNvSpPr/>
            <p:nvPr/>
          </p:nvSpPr>
          <p:spPr>
            <a:xfrm rot="2781181">
              <a:off x="7669684" y="4430070"/>
              <a:ext cx="495441" cy="860316"/>
            </a:xfrm>
            <a:prstGeom prst="triangle">
              <a:avLst>
                <a:gd name="adj" fmla="val 32992"/>
              </a:avLst>
            </a:prstGeom>
            <a:solidFill>
              <a:schemeClr val="accent2">
                <a:lumMod val="75000"/>
                <a:alpha val="58000"/>
              </a:schemeClr>
            </a:solidFill>
            <a:ln>
              <a:solidFill>
                <a:schemeClr val="accent2">
                  <a:lumMod val="75000"/>
                </a:schemeClr>
              </a:solid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grpSp>
        <p:nvGrpSpPr>
          <p:cNvPr id="2048" name="Group 2047"/>
          <p:cNvGrpSpPr/>
          <p:nvPr/>
        </p:nvGrpSpPr>
        <p:grpSpPr>
          <a:xfrm>
            <a:off x="5481312" y="85181"/>
            <a:ext cx="6645615" cy="3177053"/>
            <a:chOff x="5481312" y="85181"/>
            <a:chExt cx="6645615" cy="3177053"/>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t="4750"/>
            <a:stretch/>
          </p:blipFill>
          <p:spPr>
            <a:xfrm>
              <a:off x="7123701" y="85181"/>
              <a:ext cx="5003226" cy="3177053"/>
            </a:xfrm>
            <a:prstGeom prst="rect">
              <a:avLst/>
            </a:prstGeom>
          </p:spPr>
        </p:pic>
        <p:sp>
          <p:nvSpPr>
            <p:cNvPr id="23" name="Parallelogram 22"/>
            <p:cNvSpPr/>
            <p:nvPr/>
          </p:nvSpPr>
          <p:spPr>
            <a:xfrm rot="20585132">
              <a:off x="9553575" y="1914759"/>
              <a:ext cx="1204399" cy="728372"/>
            </a:xfrm>
            <a:prstGeom prst="parallelogram">
              <a:avLst/>
            </a:prstGeom>
            <a:solidFill>
              <a:schemeClr val="accent4">
                <a:lumMod val="75000"/>
                <a:alpha val="29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6200000">
              <a:off x="9777609" y="924494"/>
              <a:ext cx="1204399" cy="246836"/>
            </a:xfrm>
            <a:prstGeom prst="rect">
              <a:avLst/>
            </a:prstGeom>
            <a:solidFill>
              <a:schemeClr val="accent4">
                <a:lumMod val="75000"/>
                <a:alpha val="3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6200000">
              <a:off x="9437353" y="760789"/>
              <a:ext cx="893996" cy="175735"/>
            </a:xfrm>
            <a:prstGeom prst="rect">
              <a:avLst/>
            </a:prstGeom>
            <a:solidFill>
              <a:schemeClr val="accent4">
                <a:lumMod val="75000"/>
                <a:alpha val="32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a:off x="5481312" y="2683738"/>
              <a:ext cx="3992356"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KG Blank Space Solid" panose="02000000000000000000" pitchFamily="2" charset="0"/>
                </a:rPr>
                <a:t>Productive</a:t>
              </a:r>
            </a:p>
          </p:txBody>
        </p:sp>
      </p:grpSp>
      <p:grpSp>
        <p:nvGrpSpPr>
          <p:cNvPr id="30" name="Group 29"/>
          <p:cNvGrpSpPr/>
          <p:nvPr/>
        </p:nvGrpSpPr>
        <p:grpSpPr>
          <a:xfrm>
            <a:off x="861459" y="325133"/>
            <a:ext cx="3992356" cy="3182238"/>
            <a:chOff x="861459" y="325133"/>
            <a:chExt cx="3992356" cy="3182238"/>
          </a:xfrm>
        </p:grpSpPr>
        <p:pic>
          <p:nvPicPr>
            <p:cNvPr id="2050" name="Picture 2" descr="https://images.freeimages.com/images/premium/previews/5386/53861408-pie-chart-diagram-draw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59" y="340961"/>
              <a:ext cx="2736022" cy="2341352"/>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p:cNvSpPr txBox="1">
              <a:spLocks/>
            </p:cNvSpPr>
            <p:nvPr/>
          </p:nvSpPr>
          <p:spPr>
            <a:xfrm>
              <a:off x="861459" y="2960857"/>
              <a:ext cx="3992356"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KG Blank Space Solid" panose="02000000000000000000" pitchFamily="2" charset="0"/>
                </a:rPr>
                <a:t>Efficient</a:t>
              </a:r>
            </a:p>
          </p:txBody>
        </p:sp>
        <p:sp>
          <p:nvSpPr>
            <p:cNvPr id="32" name="Pie 31"/>
            <p:cNvSpPr/>
            <p:nvPr/>
          </p:nvSpPr>
          <p:spPr>
            <a:xfrm rot="5924374">
              <a:off x="1306607" y="157672"/>
              <a:ext cx="1986007" cy="2320929"/>
            </a:xfrm>
            <a:prstGeom prst="pie">
              <a:avLst>
                <a:gd name="adj1" fmla="val 2418670"/>
                <a:gd name="adj2" fmla="val 15350902"/>
              </a:avLst>
            </a:prstGeom>
            <a:solidFill>
              <a:schemeClr val="accent1">
                <a:alpha val="3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Isosceles Triangle 32"/>
            <p:cNvSpPr/>
            <p:nvPr/>
          </p:nvSpPr>
          <p:spPr>
            <a:xfrm rot="1168118">
              <a:off x="1758441" y="1181531"/>
              <a:ext cx="495441" cy="860316"/>
            </a:xfrm>
            <a:prstGeom prst="triangle">
              <a:avLst/>
            </a:prstGeom>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Isosceles Triangle 33"/>
            <p:cNvSpPr/>
            <p:nvPr/>
          </p:nvSpPr>
          <p:spPr>
            <a:xfrm rot="19832297">
              <a:off x="2135366" y="1239984"/>
              <a:ext cx="495441" cy="860316"/>
            </a:xfrm>
            <a:prstGeom prst="triangle">
              <a:avLst/>
            </a:prstGeom>
            <a:solidFill>
              <a:schemeClr val="accent2">
                <a:lumMod val="75000"/>
                <a:alpha val="44000"/>
              </a:schemeClr>
            </a:solidFill>
            <a:ln>
              <a:solidFill>
                <a:schemeClr val="accent2">
                  <a:lumMod val="75000"/>
                </a:schemeClr>
              </a:solid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Isosceles Triangle 34"/>
            <p:cNvSpPr/>
            <p:nvPr/>
          </p:nvSpPr>
          <p:spPr>
            <a:xfrm rot="17238297">
              <a:off x="2314870" y="849569"/>
              <a:ext cx="752250" cy="1060005"/>
            </a:xfrm>
            <a:prstGeom prst="triangle">
              <a:avLst/>
            </a:prstGeom>
            <a:solidFill>
              <a:schemeClr val="accent6">
                <a:alpha val="37000"/>
              </a:schemeClr>
            </a:solidFill>
            <a:effectLst>
              <a:softEdge rad="1270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29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500"/>
                                        <p:tgtEl>
                                          <p:spTgt spid="20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50000"/>
                  </a:schemeClr>
                </a:solidFill>
                <a:latin typeface="KG Second Chances Sketch" panose="02000000000000000000" pitchFamily="2" charset="0"/>
              </a:rPr>
              <a:t>Future Agenda Items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8" name="Content Placeholder 2"/>
          <p:cNvSpPr txBox="1">
            <a:spLocks/>
          </p:cNvSpPr>
          <p:nvPr/>
        </p:nvSpPr>
        <p:spPr>
          <a:xfrm>
            <a:off x="1145138" y="1690688"/>
            <a:ext cx="10515600" cy="1094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KG Blank Space Solid" panose="02000000000000000000" pitchFamily="2" charset="0"/>
              </a:rPr>
              <a:t>#1 - Create an LMC Mission Statement by using the Mission Statement worksheet.</a:t>
            </a:r>
            <a:br>
              <a:rPr lang="en-US" dirty="0">
                <a:latin typeface="KG Blank Space Solid" panose="02000000000000000000" pitchFamily="2" charset="0"/>
              </a:rPr>
            </a:br>
            <a:br>
              <a:rPr lang="en-US" dirty="0">
                <a:latin typeface="KG Blank Space Solid" panose="02000000000000000000" pitchFamily="2" charset="0"/>
              </a:rPr>
            </a:br>
            <a:endParaRPr lang="en-US" dirty="0">
              <a:latin typeface="KG Blank Space Solid" panose="02000000000000000000" pitchFamily="2" charset="0"/>
            </a:endParaRPr>
          </a:p>
        </p:txBody>
      </p:sp>
      <p:grpSp>
        <p:nvGrpSpPr>
          <p:cNvPr id="3" name="Group 2"/>
          <p:cNvGrpSpPr/>
          <p:nvPr/>
        </p:nvGrpSpPr>
        <p:grpSpPr>
          <a:xfrm>
            <a:off x="4889500" y="3042152"/>
            <a:ext cx="2916549" cy="3585112"/>
            <a:chOff x="4889500" y="3042152"/>
            <a:chExt cx="2916549" cy="358511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500" y="3042152"/>
              <a:ext cx="2916549" cy="3585112"/>
            </a:xfrm>
            <a:prstGeom prst="rect">
              <a:avLst/>
            </a:prstGeom>
            <a:ln>
              <a:noFill/>
            </a:ln>
            <a:effectLst>
              <a:softEdge rad="12700"/>
            </a:effectLst>
          </p:spPr>
        </p:pic>
        <p:sp>
          <p:nvSpPr>
            <p:cNvPr id="9" name="Snip Single Corner Rectangle 8"/>
            <p:cNvSpPr/>
            <p:nvPr/>
          </p:nvSpPr>
          <p:spPr>
            <a:xfrm rot="13765844">
              <a:off x="6472097" y="4978497"/>
              <a:ext cx="373139" cy="1939965"/>
            </a:xfrm>
            <a:prstGeom prst="snip1Rect">
              <a:avLst/>
            </a:prstGeom>
            <a:solidFill>
              <a:schemeClr val="accent4">
                <a:lumMod val="50000"/>
                <a:alpha val="2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rot="20549858">
            <a:off x="5532249" y="3680658"/>
            <a:ext cx="1741380" cy="1431161"/>
          </a:xfrm>
          <a:prstGeom prst="rect">
            <a:avLst/>
          </a:prstGeom>
        </p:spPr>
        <p:txBody>
          <a:bodyPr wrap="square">
            <a:spAutoFit/>
          </a:bodyPr>
          <a:lstStyle/>
          <a:p>
            <a:r>
              <a:rPr lang="en-US" sz="1200" b="1" dirty="0">
                <a:latin typeface="Segoe Script" panose="020B0504020000000003" pitchFamily="34" charset="0"/>
              </a:rPr>
              <a:t>Mission Statement</a:t>
            </a:r>
          </a:p>
          <a:p>
            <a:endParaRPr lang="en-US" sz="1200" b="1" dirty="0">
              <a:latin typeface="Segoe Script" panose="020B0504020000000003" pitchFamily="34" charset="0"/>
            </a:endParaRPr>
          </a:p>
          <a:p>
            <a:r>
              <a:rPr lang="en-US" sz="1050" b="1" dirty="0">
                <a:latin typeface="Segoe Script" panose="020B0504020000000003" pitchFamily="34" charset="0"/>
              </a:rPr>
              <a:t>Our mission is to promote and preserve an organizational culture where there is mutual respect &amp; trust.</a:t>
            </a:r>
          </a:p>
        </p:txBody>
      </p:sp>
    </p:spTree>
    <p:extLst>
      <p:ext uri="{BB962C8B-B14F-4D97-AF65-F5344CB8AC3E}">
        <p14:creationId xmlns:p14="http://schemas.microsoft.com/office/powerpoint/2010/main" val="221938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50000"/>
                  </a:schemeClr>
                </a:solidFill>
                <a:latin typeface="KG Second Chances Sketch" panose="02000000000000000000" pitchFamily="2" charset="0"/>
              </a:rPr>
              <a:t>Effective Meeting		</a:t>
            </a:r>
          </a:p>
        </p:txBody>
      </p:sp>
      <p:sp>
        <p:nvSpPr>
          <p:cNvPr id="3" name="Content Placeholder 2"/>
          <p:cNvSpPr>
            <a:spLocks noGrp="1"/>
          </p:cNvSpPr>
          <p:nvPr>
            <p:ph idx="1"/>
          </p:nvPr>
        </p:nvSpPr>
        <p:spPr>
          <a:xfrm>
            <a:off x="838200" y="1825625"/>
            <a:ext cx="10515600" cy="1260475"/>
          </a:xfrm>
        </p:spPr>
        <p:txBody>
          <a:bodyPr>
            <a:normAutofit/>
          </a:bodyPr>
          <a:lstStyle/>
          <a:p>
            <a:pPr marL="0" indent="0">
              <a:buNone/>
            </a:pPr>
            <a:r>
              <a:rPr lang="en-US" sz="3600" dirty="0">
                <a:latin typeface="KG Blank Space Solid" panose="02000000000000000000" pitchFamily="2" charset="0"/>
              </a:rPr>
              <a:t>What are the key roles and responsibilities of effective teams?</a:t>
            </a:r>
          </a:p>
          <a:p>
            <a:pPr marL="0" indent="0">
              <a:buNone/>
            </a:pPr>
            <a:endParaRPr lang="en-US" sz="3600" dirty="0">
              <a:latin typeface="KG Blank Space Solid" panose="02000000000000000000"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pic>
        <p:nvPicPr>
          <p:cNvPr id="1026" name="Picture 2" descr="Set of hand-drawn check symbols Free Vector"/>
          <p:cNvPicPr>
            <a:picLocks noChangeAspect="1" noChangeArrowheads="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6198" t="54909"/>
          <a:stretch/>
        </p:blipFill>
        <p:spPr bwMode="auto">
          <a:xfrm>
            <a:off x="3695699" y="3345621"/>
            <a:ext cx="1419225" cy="26886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t of hand-drawn check symbols Free Vector"/>
          <p:cNvPicPr>
            <a:picLocks noChangeAspect="1" noChangeArrowheads="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6198" t="54909"/>
          <a:stretch/>
        </p:blipFill>
        <p:spPr bwMode="auto">
          <a:xfrm>
            <a:off x="5613399" y="3345621"/>
            <a:ext cx="1419225" cy="2688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t of hand-drawn check symbols Free Vector"/>
          <p:cNvPicPr>
            <a:picLocks noChangeAspect="1" noChangeArrowheads="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6198" t="54909"/>
          <a:stretch/>
        </p:blipFill>
        <p:spPr bwMode="auto">
          <a:xfrm>
            <a:off x="7442199" y="3345621"/>
            <a:ext cx="1419225" cy="268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1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5138" y="2919741"/>
            <a:ext cx="5963492" cy="523220"/>
          </a:xfrm>
          <a:prstGeom prst="rect">
            <a:avLst/>
          </a:prstGeom>
        </p:spPr>
        <p:txBody>
          <a:bodyPr wrap="none">
            <a:spAutoFit/>
          </a:bodyPr>
          <a:lstStyle/>
          <a:p>
            <a:r>
              <a:rPr lang="en-US" sz="2800" dirty="0">
                <a:latin typeface="KG Blank Space Solid" panose="02000000000000000000" pitchFamily="2" charset="0"/>
              </a:rPr>
              <a:t>#2 - Assign committee roles. </a:t>
            </a:r>
          </a:p>
        </p:txBody>
      </p:sp>
      <p:sp>
        <p:nvSpPr>
          <p:cNvPr id="2" name="Title 1"/>
          <p:cNvSpPr>
            <a:spLocks noGrp="1"/>
          </p:cNvSpPr>
          <p:nvPr>
            <p:ph type="title"/>
          </p:nvPr>
        </p:nvSpPr>
        <p:spPr/>
        <p:txBody>
          <a:bodyPr>
            <a:normAutofit/>
          </a:bodyPr>
          <a:lstStyle/>
          <a:p>
            <a:r>
              <a:rPr lang="en-US" sz="6000" dirty="0">
                <a:solidFill>
                  <a:schemeClr val="accent2">
                    <a:lumMod val="50000"/>
                  </a:schemeClr>
                </a:solidFill>
                <a:latin typeface="KG Second Chances Sketch" panose="02000000000000000000" pitchFamily="2" charset="0"/>
              </a:rPr>
              <a:t>Future Agenda Items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12" y="6293750"/>
            <a:ext cx="863126" cy="333514"/>
          </a:xfrm>
          <a:prstGeom prst="rect">
            <a:avLst/>
          </a:prstGeom>
        </p:spPr>
      </p:pic>
      <p:sp>
        <p:nvSpPr>
          <p:cNvPr id="6" name="Content Placeholder 2"/>
          <p:cNvSpPr txBox="1">
            <a:spLocks/>
          </p:cNvSpPr>
          <p:nvPr/>
        </p:nvSpPr>
        <p:spPr>
          <a:xfrm>
            <a:off x="1145138" y="1690688"/>
            <a:ext cx="10515600" cy="1094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KG Blank Space Solid" panose="02000000000000000000" pitchFamily="2" charset="0"/>
              </a:rPr>
              <a:t>#1 - Create an LMC Mission Statement by using the Mission Statement worksheet.</a:t>
            </a:r>
            <a:br>
              <a:rPr lang="en-US" dirty="0">
                <a:latin typeface="KG Blank Space Solid" panose="02000000000000000000" pitchFamily="2" charset="0"/>
              </a:rPr>
            </a:br>
            <a:br>
              <a:rPr lang="en-US" dirty="0">
                <a:latin typeface="KG Blank Space Solid" panose="02000000000000000000" pitchFamily="2" charset="0"/>
              </a:rPr>
            </a:br>
            <a:endParaRPr lang="en-US" dirty="0">
              <a:latin typeface="KG Blank Space Solid" panose="02000000000000000000" pitchFamily="2" charset="0"/>
            </a:endParaRPr>
          </a:p>
        </p:txBody>
      </p:sp>
      <p:grpSp>
        <p:nvGrpSpPr>
          <p:cNvPr id="13" name="Group 12"/>
          <p:cNvGrpSpPr/>
          <p:nvPr/>
        </p:nvGrpSpPr>
        <p:grpSpPr>
          <a:xfrm>
            <a:off x="7483008" y="2469238"/>
            <a:ext cx="4177730" cy="4388762"/>
            <a:chOff x="7483008" y="2469238"/>
            <a:chExt cx="4177730" cy="4388762"/>
          </a:xfrm>
        </p:grpSpPr>
        <p:pic>
          <p:nvPicPr>
            <p:cNvPr id="8" name="Picture 7"/>
            <p:cNvPicPr>
              <a:picLocks noChangeAspect="1"/>
            </p:cNvPicPr>
            <p:nvPr/>
          </p:nvPicPr>
          <p:blipFill rotWithShape="1">
            <a:blip r:embed="rId4" cstate="print">
              <a:biLevel thresh="75000"/>
              <a:extLst>
                <a:ext uri="{28A0092B-C50C-407E-A947-70E740481C1C}">
                  <a14:useLocalDpi xmlns:a14="http://schemas.microsoft.com/office/drawing/2010/main" val="0"/>
                </a:ext>
              </a:extLst>
            </a:blip>
            <a:srcRect l="45139" t="23148"/>
            <a:stretch/>
          </p:blipFill>
          <p:spPr>
            <a:xfrm>
              <a:off x="7483008" y="2469238"/>
              <a:ext cx="4177730" cy="4388762"/>
            </a:xfrm>
            <a:prstGeom prst="rect">
              <a:avLst/>
            </a:prstGeom>
          </p:spPr>
        </p:pic>
        <p:sp>
          <p:nvSpPr>
            <p:cNvPr id="9" name="Oval 8"/>
            <p:cNvSpPr/>
            <p:nvPr/>
          </p:nvSpPr>
          <p:spPr>
            <a:xfrm rot="19165301">
              <a:off x="8484151" y="2845414"/>
              <a:ext cx="800100" cy="497294"/>
            </a:xfrm>
            <a:prstGeom prst="ellipse">
              <a:avLst/>
            </a:prstGeom>
            <a:solidFill>
              <a:schemeClr val="accent4">
                <a:lumMod val="60000"/>
                <a:lumOff val="40000"/>
                <a:alpha val="17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165301">
              <a:off x="7696750" y="4864050"/>
              <a:ext cx="800100" cy="497294"/>
            </a:xfrm>
            <a:prstGeom prst="ellipse">
              <a:avLst/>
            </a:prstGeom>
            <a:solidFill>
              <a:schemeClr val="accent4">
                <a:lumMod val="60000"/>
                <a:lumOff val="40000"/>
                <a:alpha val="1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3934540">
              <a:off x="10754737" y="3819482"/>
              <a:ext cx="800100" cy="497294"/>
            </a:xfrm>
            <a:prstGeom prst="ellipse">
              <a:avLst/>
            </a:prstGeom>
            <a:solidFill>
              <a:schemeClr val="accent4">
                <a:lumMod val="60000"/>
                <a:lumOff val="40000"/>
                <a:alpha val="1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9165301">
              <a:off x="7579297" y="3366413"/>
              <a:ext cx="657962" cy="497294"/>
            </a:xfrm>
            <a:prstGeom prst="ellipse">
              <a:avLst/>
            </a:prstGeom>
            <a:solidFill>
              <a:schemeClr val="accent4">
                <a:lumMod val="60000"/>
                <a:lumOff val="40000"/>
                <a:alpha val="17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8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2375</TotalTime>
  <Words>7833</Words>
  <Application>Microsoft Office PowerPoint</Application>
  <PresentationFormat>Widescreen</PresentationFormat>
  <Paragraphs>670</Paragraphs>
  <Slides>36</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Segoe Script</vt:lpstr>
      <vt:lpstr>Adobe Caslon Pro Bold</vt:lpstr>
      <vt:lpstr>KG Second Chances Sketch</vt:lpstr>
      <vt:lpstr>KG Blank Space Solid</vt:lpstr>
      <vt:lpstr>Arial</vt:lpstr>
      <vt:lpstr>KG Second Chances Solid</vt:lpstr>
      <vt:lpstr>Century Gothic</vt:lpstr>
      <vt:lpstr>Calibri Light</vt:lpstr>
      <vt:lpstr>Calibri</vt:lpstr>
      <vt:lpstr>Algerian</vt:lpstr>
      <vt:lpstr>KG Blank Space Sketch</vt:lpstr>
      <vt:lpstr>Wingdings</vt:lpstr>
      <vt:lpstr>Office Theme</vt:lpstr>
      <vt:lpstr>LMC Workshop NAVIGATING CHANGE through PARTNERSHIP</vt:lpstr>
      <vt:lpstr>ICE-BREAKER ACTIVITY</vt:lpstr>
      <vt:lpstr>THE TALLEST TOWER</vt:lpstr>
      <vt:lpstr>PARTNERSHIP</vt:lpstr>
      <vt:lpstr>PowerPoint Presentation</vt:lpstr>
      <vt:lpstr>EFFECTIVE COMMITTEES</vt:lpstr>
      <vt:lpstr>Future Agenda Items</vt:lpstr>
      <vt:lpstr>Effective Meeting  </vt:lpstr>
      <vt:lpstr>Future Agenda Items</vt:lpstr>
      <vt:lpstr>Effective Meeting  </vt:lpstr>
      <vt:lpstr>External Communications </vt:lpstr>
      <vt:lpstr>External Communications </vt:lpstr>
      <vt:lpstr>Future Agenda Items</vt:lpstr>
      <vt:lpstr>Project-Focused Committee</vt:lpstr>
      <vt:lpstr>Future Agenda Items</vt:lpstr>
      <vt:lpstr>PROBLEM SOLVING</vt:lpstr>
      <vt:lpstr>PowerPoint Presentation</vt:lpstr>
      <vt:lpstr>PROBLEM SOLVING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Interest-Based Problem Solving The Case of the 3rd Floor Break Room </vt:lpstr>
      <vt:lpstr>PROBLEM SOLVING</vt:lpstr>
      <vt:lpstr>IBPS: The Case of the 3rd Floor Breakroom</vt:lpstr>
      <vt:lpstr>IBPS: The Case of the 3rd Floor Breakroom</vt:lpstr>
      <vt:lpstr>IBPS: The Case of the 3rd Floor Breakroom</vt:lpstr>
      <vt:lpstr>IBPS: The Case of the 3rd Floor Breakroom</vt:lpstr>
      <vt:lpstr>Group Decision Making</vt:lpstr>
      <vt:lpstr>Group Decision Making Techniques</vt:lpstr>
      <vt:lpstr>What About Stand Outs?</vt:lpstr>
      <vt:lpstr>Reaching Consensus – Let’s Practice </vt:lpstr>
      <vt:lpstr>LMC Workshop NAVIGATING CHANGE through PARTNERSHIP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LMC Workshop</dc:title>
  <dc:creator>Tyler Anthony</dc:creator>
  <cp:lastModifiedBy>Tyler Anthony</cp:lastModifiedBy>
  <cp:revision>115</cp:revision>
  <dcterms:created xsi:type="dcterms:W3CDTF">2017-12-26T21:42:38Z</dcterms:created>
  <dcterms:modified xsi:type="dcterms:W3CDTF">2022-12-07T04:29:23Z</dcterms:modified>
</cp:coreProperties>
</file>